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 id="2147483864" r:id="rId2"/>
  </p:sldMasterIdLst>
  <p:notesMasterIdLst>
    <p:notesMasterId r:id="rId20"/>
  </p:notesMasterIdLst>
  <p:handoutMasterIdLst>
    <p:handoutMasterId r:id="rId21"/>
  </p:handoutMasterIdLst>
  <p:sldIdLst>
    <p:sldId id="256" r:id="rId3"/>
    <p:sldId id="464" r:id="rId4"/>
    <p:sldId id="258" r:id="rId5"/>
    <p:sldId id="300" r:id="rId6"/>
    <p:sldId id="389" r:id="rId7"/>
    <p:sldId id="261" r:id="rId8"/>
    <p:sldId id="278" r:id="rId9"/>
    <p:sldId id="481" r:id="rId10"/>
    <p:sldId id="482" r:id="rId11"/>
    <p:sldId id="365" r:id="rId12"/>
    <p:sldId id="466" r:id="rId13"/>
    <p:sldId id="468" r:id="rId14"/>
    <p:sldId id="460" r:id="rId15"/>
    <p:sldId id="480" r:id="rId16"/>
    <p:sldId id="479" r:id="rId17"/>
    <p:sldId id="477" r:id="rId18"/>
    <p:sldId id="269"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75"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36"/>
    </p:cViewPr>
  </p:sorterViewPr>
  <p:notesViewPr>
    <p:cSldViewPr>
      <p:cViewPr varScale="1">
        <p:scale>
          <a:sx n="69" d="100"/>
          <a:sy n="69" d="100"/>
        </p:scale>
        <p:origin x="-2790"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1800" cy="464820"/>
          </a:xfrm>
          <a:prstGeom prst="rect">
            <a:avLst/>
          </a:prstGeom>
        </p:spPr>
        <p:txBody>
          <a:bodyPr vert="horz" lIns="92161" tIns="46081" rIns="92161" bIns="46081" rtlCol="0"/>
          <a:lstStyle>
            <a:lvl1pPr algn="l">
              <a:defRPr sz="1200"/>
            </a:lvl1pPr>
          </a:lstStyle>
          <a:p>
            <a:endParaRPr lang="en-US" dirty="0"/>
          </a:p>
        </p:txBody>
      </p:sp>
      <p:sp>
        <p:nvSpPr>
          <p:cNvPr id="3" name="Date Placeholder 2"/>
          <p:cNvSpPr>
            <a:spLocks noGrp="1"/>
          </p:cNvSpPr>
          <p:nvPr>
            <p:ph type="dt" sz="quarter" idx="1"/>
          </p:nvPr>
        </p:nvSpPr>
        <p:spPr>
          <a:xfrm>
            <a:off x="3884615" y="0"/>
            <a:ext cx="2971800" cy="464820"/>
          </a:xfrm>
          <a:prstGeom prst="rect">
            <a:avLst/>
          </a:prstGeom>
        </p:spPr>
        <p:txBody>
          <a:bodyPr vert="horz" lIns="92161" tIns="46081" rIns="92161" bIns="46081" rtlCol="0"/>
          <a:lstStyle>
            <a:lvl1pPr algn="r">
              <a:defRPr sz="1200"/>
            </a:lvl1pPr>
          </a:lstStyle>
          <a:p>
            <a:fld id="{B2A88C1D-A7BE-48C4-A6B8-BF6B5DB4E36C}" type="datetimeFigureOut">
              <a:rPr lang="en-US" smtClean="0"/>
              <a:pPr/>
              <a:t>1/23/2020</a:t>
            </a:fld>
            <a:endParaRPr lang="en-US" dirty="0"/>
          </a:p>
        </p:txBody>
      </p:sp>
      <p:sp>
        <p:nvSpPr>
          <p:cNvPr id="4" name="Footer Placeholder 3"/>
          <p:cNvSpPr>
            <a:spLocks noGrp="1"/>
          </p:cNvSpPr>
          <p:nvPr>
            <p:ph type="ftr" sz="quarter" idx="2"/>
          </p:nvPr>
        </p:nvSpPr>
        <p:spPr>
          <a:xfrm>
            <a:off x="3" y="8829966"/>
            <a:ext cx="2971800" cy="464820"/>
          </a:xfrm>
          <a:prstGeom prst="rect">
            <a:avLst/>
          </a:prstGeom>
        </p:spPr>
        <p:txBody>
          <a:bodyPr vert="horz" lIns="92161" tIns="46081" rIns="92161" bIns="460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5" y="8829966"/>
            <a:ext cx="2971800" cy="464820"/>
          </a:xfrm>
          <a:prstGeom prst="rect">
            <a:avLst/>
          </a:prstGeom>
        </p:spPr>
        <p:txBody>
          <a:bodyPr vert="horz" lIns="92161" tIns="46081" rIns="92161" bIns="46081" rtlCol="0" anchor="b"/>
          <a:lstStyle>
            <a:lvl1pPr algn="r">
              <a:defRPr sz="1200"/>
            </a:lvl1pPr>
          </a:lstStyle>
          <a:p>
            <a:fld id="{DD7D5CD0-D105-48EA-91B7-FDBD9DD5FD14}" type="slidenum">
              <a:rPr lang="en-US" smtClean="0"/>
              <a:pPr/>
              <a:t>‹#›</a:t>
            </a:fld>
            <a:endParaRPr lang="en-US" dirty="0"/>
          </a:p>
        </p:txBody>
      </p:sp>
    </p:spTree>
    <p:extLst>
      <p:ext uri="{BB962C8B-B14F-4D97-AF65-F5344CB8AC3E}">
        <p14:creationId xmlns:p14="http://schemas.microsoft.com/office/powerpoint/2010/main" val="3708713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1800" cy="464820"/>
          </a:xfrm>
          <a:prstGeom prst="rect">
            <a:avLst/>
          </a:prstGeom>
        </p:spPr>
        <p:txBody>
          <a:bodyPr vert="horz" lIns="92161" tIns="46081" rIns="92161" bIns="46081" rtlCol="0"/>
          <a:lstStyle>
            <a:lvl1pPr algn="l">
              <a:defRPr sz="1200"/>
            </a:lvl1pPr>
          </a:lstStyle>
          <a:p>
            <a:endParaRPr lang="en-US" dirty="0"/>
          </a:p>
        </p:txBody>
      </p:sp>
      <p:sp>
        <p:nvSpPr>
          <p:cNvPr id="3" name="Date Placeholder 2"/>
          <p:cNvSpPr>
            <a:spLocks noGrp="1"/>
          </p:cNvSpPr>
          <p:nvPr>
            <p:ph type="dt" idx="1"/>
          </p:nvPr>
        </p:nvSpPr>
        <p:spPr>
          <a:xfrm>
            <a:off x="3884615" y="0"/>
            <a:ext cx="2971800" cy="464820"/>
          </a:xfrm>
          <a:prstGeom prst="rect">
            <a:avLst/>
          </a:prstGeom>
        </p:spPr>
        <p:txBody>
          <a:bodyPr vert="horz" lIns="92161" tIns="46081" rIns="92161" bIns="46081" rtlCol="0"/>
          <a:lstStyle>
            <a:lvl1pPr algn="r">
              <a:defRPr sz="1200"/>
            </a:lvl1pPr>
          </a:lstStyle>
          <a:p>
            <a:fld id="{B48D0044-8575-4F86-BC4B-DB344DCF9AFF}" type="datetimeFigureOut">
              <a:rPr lang="en-US" smtClean="0"/>
              <a:pPr/>
              <a:t>1/23/2020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161" tIns="46081" rIns="92161" bIns="46081"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161" tIns="46081" rIns="92161" bIns="4608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3" y="8829966"/>
            <a:ext cx="2971800" cy="464820"/>
          </a:xfrm>
          <a:prstGeom prst="rect">
            <a:avLst/>
          </a:prstGeom>
        </p:spPr>
        <p:txBody>
          <a:bodyPr vert="horz" lIns="92161" tIns="46081" rIns="92161" bIns="460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829966"/>
            <a:ext cx="2971800" cy="464820"/>
          </a:xfrm>
          <a:prstGeom prst="rect">
            <a:avLst/>
          </a:prstGeom>
        </p:spPr>
        <p:txBody>
          <a:bodyPr vert="horz" lIns="92161" tIns="46081" rIns="92161" bIns="46081" rtlCol="0" anchor="b"/>
          <a:lstStyle>
            <a:lvl1pPr algn="r">
              <a:defRPr sz="1200"/>
            </a:lvl1pPr>
          </a:lstStyle>
          <a:p>
            <a:fld id="{EA560429-350D-485F-977A-7B1B8A077D6B}" type="slidenum">
              <a:rPr lang="en-US" smtClean="0"/>
              <a:pPr/>
              <a:t>‹#›</a:t>
            </a:fld>
            <a:endParaRPr lang="en-US" dirty="0"/>
          </a:p>
        </p:txBody>
      </p:sp>
    </p:spTree>
    <p:extLst>
      <p:ext uri="{BB962C8B-B14F-4D97-AF65-F5344CB8AC3E}">
        <p14:creationId xmlns:p14="http://schemas.microsoft.com/office/powerpoint/2010/main" val="1432956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Our Goal Today:  </a:t>
            </a:r>
            <a:r>
              <a:rPr lang="en-US" dirty="0"/>
              <a:t>	</a:t>
            </a:r>
          </a:p>
          <a:p>
            <a:pPr lvl="2">
              <a:buFont typeface="Courier New" pitchFamily="49" charset="0"/>
              <a:buChar char="o"/>
            </a:pPr>
            <a:r>
              <a:rPr lang="en-US" dirty="0"/>
              <a:t>To focus on fraud issues related to DOJ grant processes which totaled </a:t>
            </a:r>
            <a:r>
              <a:rPr lang="en-US" sz="1400" b="1" dirty="0" smtClean="0"/>
              <a:t>$5.4 Billion</a:t>
            </a:r>
            <a:r>
              <a:rPr lang="en-US" sz="1400" b="1" baseline="0" dirty="0" smtClean="0"/>
              <a:t> </a:t>
            </a:r>
            <a:r>
              <a:rPr lang="en-US" dirty="0" smtClean="0"/>
              <a:t>in </a:t>
            </a:r>
            <a:r>
              <a:rPr lang="en-US" dirty="0"/>
              <a:t>FY </a:t>
            </a:r>
            <a:r>
              <a:rPr lang="en-US" dirty="0" smtClean="0"/>
              <a:t>2019 </a:t>
            </a:r>
            <a:r>
              <a:rPr lang="en-US" dirty="0"/>
              <a:t>(Source: USAspending.gov).  One key responsibility of DOJ-OIG Investigations Division is to regularly educate DOJ stakeholders about the fraud risks related to DOJ programs.  </a:t>
            </a:r>
          </a:p>
          <a:p>
            <a:r>
              <a:rPr lang="en-US" dirty="0"/>
              <a:t> </a:t>
            </a:r>
          </a:p>
          <a:p>
            <a:pPr lvl="2">
              <a:buFont typeface="Courier New" pitchFamily="49" charset="0"/>
              <a:buChar char="o"/>
            </a:pPr>
            <a:r>
              <a:rPr lang="en-US" dirty="0"/>
              <a:t>The goal of this outreach is to increase your fraud awareness to help prevent problems from occurring and detect and report issues as early as possible.</a:t>
            </a:r>
          </a:p>
          <a:p>
            <a:endParaRPr lang="en-US"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1</a:t>
            </a:fld>
            <a:endParaRPr lang="en-US" dirty="0"/>
          </a:p>
        </p:txBody>
      </p:sp>
    </p:spTree>
    <p:extLst>
      <p:ext uri="{BB962C8B-B14F-4D97-AF65-F5344CB8AC3E}">
        <p14:creationId xmlns:p14="http://schemas.microsoft.com/office/powerpoint/2010/main" val="1963782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10</a:t>
            </a:fld>
            <a:endParaRPr lang="en-US"/>
          </a:p>
        </p:txBody>
      </p:sp>
    </p:spTree>
    <p:extLst>
      <p:ext uri="{BB962C8B-B14F-4D97-AF65-F5344CB8AC3E}">
        <p14:creationId xmlns:p14="http://schemas.microsoft.com/office/powerpoint/2010/main" val="3149654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smtClean="0"/>
              <a:t>Indirect costs</a:t>
            </a:r>
            <a:r>
              <a:rPr lang="en-US" sz="1600" baseline="0" dirty="0" smtClean="0"/>
              <a:t> are negotiated with the cognizant federal agency (the one who gives the most money to a grantee).  You can’t recover indirect costs until you have an approved indirect cost rate in place.</a:t>
            </a:r>
          </a:p>
          <a:p>
            <a:r>
              <a:rPr lang="en-US" sz="1600" b="1" dirty="0" smtClean="0"/>
              <a:t>Requirements related to "de </a:t>
            </a:r>
            <a:r>
              <a:rPr lang="en-US" sz="1600" b="1" dirty="0" err="1" smtClean="0"/>
              <a:t>minimis</a:t>
            </a:r>
            <a:r>
              <a:rPr lang="en-US" sz="1600" b="1" dirty="0" smtClean="0"/>
              <a:t>" indirect cost</a:t>
            </a:r>
          </a:p>
          <a:p>
            <a:r>
              <a:rPr lang="en-US" sz="1600" dirty="0" smtClean="0"/>
              <a:t>A recipient that is eligible under the Part 200 Uniform Requirements and other applicable law to use the "de </a:t>
            </a:r>
            <a:r>
              <a:rPr lang="en-US" sz="1600" dirty="0" err="1" smtClean="0"/>
              <a:t>minimis</a:t>
            </a:r>
            <a:r>
              <a:rPr lang="en-US" sz="1600" dirty="0" smtClean="0"/>
              <a:t>" indirect cost rate described in 2 C.F.R. 200.414(f), and that elects to use the "de </a:t>
            </a:r>
            <a:r>
              <a:rPr lang="en-US" sz="1600" dirty="0" err="1" smtClean="0"/>
              <a:t>minimis</a:t>
            </a:r>
            <a:r>
              <a:rPr lang="en-US" sz="1600" dirty="0" smtClean="0"/>
              <a:t>" indirect cost rate, must advise OJP in writing of both its eligibility and its election, and must comply with all associated requirements in the Part 200 Uniform Requirements. The "de </a:t>
            </a:r>
            <a:r>
              <a:rPr lang="en-US" sz="1600" dirty="0" err="1" smtClean="0"/>
              <a:t>minimis</a:t>
            </a:r>
            <a:r>
              <a:rPr lang="en-US" sz="1600" dirty="0" smtClean="0"/>
              <a:t>" rate may be applied only to modified total direct costs (MTDC) as defined by the Part 200 Uniform Requirements.</a:t>
            </a:r>
          </a:p>
          <a:p>
            <a:pPr marL="171450" indent="-17145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11</a:t>
            </a:fld>
            <a:endParaRPr lang="en-US" dirty="0"/>
          </a:p>
        </p:txBody>
      </p:sp>
    </p:spTree>
    <p:extLst>
      <p:ext uri="{BB962C8B-B14F-4D97-AF65-F5344CB8AC3E}">
        <p14:creationId xmlns:p14="http://schemas.microsoft.com/office/powerpoint/2010/main" val="4153950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560429-350D-485F-977A-7B1B8A077D6B}" type="slidenum">
              <a:rPr lang="en-US" smtClean="0"/>
              <a:pPr/>
              <a:t>12</a:t>
            </a:fld>
            <a:endParaRPr lang="en-US" dirty="0"/>
          </a:p>
        </p:txBody>
      </p:sp>
    </p:spTree>
    <p:extLst>
      <p:ext uri="{BB962C8B-B14F-4D97-AF65-F5344CB8AC3E}">
        <p14:creationId xmlns:p14="http://schemas.microsoft.com/office/powerpoint/2010/main" val="3720896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marL="171450" indent="-171450">
              <a:buFont typeface="Arial" panose="020B0604020202020204" pitchFamily="34" charset="0"/>
              <a:buChar char="•"/>
            </a:pPr>
            <a:r>
              <a:rPr lang="en-US" sz="1600" dirty="0" smtClean="0"/>
              <a:t>Julie </a:t>
            </a:r>
            <a:r>
              <a:rPr lang="en-US" sz="1600" dirty="0" err="1" smtClean="0"/>
              <a:t>Matau</a:t>
            </a:r>
            <a:r>
              <a:rPr lang="en-US" sz="1600" baseline="0" dirty="0" smtClean="0"/>
              <a:t> and Wagner wrote extra payroll checks to themselves for bogus hours (16 hour days, 7 days a week).  They tried to call these extra checks “salary advances” when first discovered, but admitted they had never paid any of the money back or received authorization from grant officials to receive this money.</a:t>
            </a:r>
            <a:endParaRPr lang="en-US" sz="1600" dirty="0" smtClean="0"/>
          </a:p>
          <a:p>
            <a:pPr marL="171450" indent="-171450">
              <a:buFont typeface="Arial" panose="020B0604020202020204" pitchFamily="34" charset="0"/>
              <a:buChar char="•"/>
            </a:pPr>
            <a:r>
              <a:rPr lang="en-US" sz="1600" dirty="0" smtClean="0"/>
              <a:t>No Board oversight during the period</a:t>
            </a:r>
            <a:r>
              <a:rPr lang="en-US" sz="1600" baseline="0" dirty="0" smtClean="0"/>
              <a:t> of this theft (a fact not lost on the individuals involved).  Once a new Board was convened, the theft was discovered in short order.  </a:t>
            </a:r>
          </a:p>
          <a:p>
            <a:pPr marL="171450" indent="-171450">
              <a:buFont typeface="Arial" panose="020B0604020202020204" pitchFamily="34" charset="0"/>
              <a:buChar char="•"/>
            </a:pPr>
            <a:r>
              <a:rPr lang="en-US" sz="1600" baseline="0" dirty="0" smtClean="0"/>
              <a:t>Fraud triangle – 1) Pressure or need (Julie’s funerals or striving to be chief, Wagner’s young wife). 2) Opportunity – No Board Oversight, Julie wrote checks and reconciled bank statements.  3) Rationalization – Both believed they were underpaid, the money was for good causes.</a:t>
            </a:r>
            <a:endParaRPr lang="en-US" sz="1600" dirty="0" smtClean="0"/>
          </a:p>
        </p:txBody>
      </p:sp>
      <p:sp>
        <p:nvSpPr>
          <p:cNvPr id="28676" name="Slide Number Placeholder 3"/>
          <p:cNvSpPr>
            <a:spLocks noGrp="1"/>
          </p:cNvSpPr>
          <p:nvPr>
            <p:ph type="sldNum" sz="quarter" idx="5"/>
          </p:nvPr>
        </p:nvSpPr>
        <p:spPr>
          <a:noFill/>
        </p:spPr>
        <p:txBody>
          <a:bodyPr/>
          <a:lstStyle/>
          <a:p>
            <a:fld id="{D103ECCC-D904-4102-8397-1D1418EB29B1}" type="slidenum">
              <a:rPr lang="en-US" altLang="en-US" smtClean="0">
                <a:solidFill>
                  <a:prstClr val="black"/>
                </a:solidFill>
              </a:rPr>
              <a:pPr/>
              <a:t>13</a:t>
            </a:fld>
            <a:endParaRPr lang="en-US" altLang="en-US" dirty="0" smtClean="0">
              <a:solidFill>
                <a:prstClr val="black"/>
              </a:solidFill>
            </a:endParaRPr>
          </a:p>
        </p:txBody>
      </p:sp>
    </p:spTree>
    <p:extLst>
      <p:ext uri="{BB962C8B-B14F-4D97-AF65-F5344CB8AC3E}">
        <p14:creationId xmlns:p14="http://schemas.microsoft.com/office/powerpoint/2010/main" val="2623414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Also additional conditions may apply for each</a:t>
            </a:r>
            <a:r>
              <a:rPr lang="en-US" sz="1600" baseline="0" dirty="0" smtClean="0"/>
              <a:t> award</a:t>
            </a:r>
            <a:endParaRPr lang="en-US" sz="1600"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14</a:t>
            </a:fld>
            <a:endParaRPr lang="en-US" dirty="0"/>
          </a:p>
        </p:txBody>
      </p:sp>
    </p:spTree>
    <p:extLst>
      <p:ext uri="{BB962C8B-B14F-4D97-AF65-F5344CB8AC3E}">
        <p14:creationId xmlns:p14="http://schemas.microsoft.com/office/powerpoint/2010/main" val="3462283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560429-350D-485F-977A-7B1B8A077D6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487872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560429-350D-485F-977A-7B1B8A077D6B}" type="slidenum">
              <a:rPr lang="en-US" smtClean="0"/>
              <a:pPr/>
              <a:t>16</a:t>
            </a:fld>
            <a:endParaRPr lang="en-US" dirty="0"/>
          </a:p>
        </p:txBody>
      </p:sp>
    </p:spTree>
    <p:extLst>
      <p:ext uri="{BB962C8B-B14F-4D97-AF65-F5344CB8AC3E}">
        <p14:creationId xmlns:p14="http://schemas.microsoft.com/office/powerpoint/2010/main" val="576273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OIG confidentiality policy.  </a:t>
            </a:r>
            <a:endParaRPr lang="en-US"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17</a:t>
            </a:fld>
            <a:endParaRPr lang="en-US" dirty="0"/>
          </a:p>
        </p:txBody>
      </p:sp>
    </p:spTree>
    <p:extLst>
      <p:ext uri="{BB962C8B-B14F-4D97-AF65-F5344CB8AC3E}">
        <p14:creationId xmlns:p14="http://schemas.microsoft.com/office/powerpoint/2010/main" val="4231673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2</a:t>
            </a:fld>
            <a:endParaRPr lang="en-US" dirty="0"/>
          </a:p>
        </p:txBody>
      </p:sp>
    </p:spTree>
    <p:extLst>
      <p:ext uri="{BB962C8B-B14F-4D97-AF65-F5344CB8AC3E}">
        <p14:creationId xmlns:p14="http://schemas.microsoft.com/office/powerpoint/2010/main" val="209337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kern="1200" dirty="0" smtClean="0">
                <a:solidFill>
                  <a:schemeClr val="tx1"/>
                </a:solidFill>
                <a:effectLst/>
                <a:latin typeface="+mn-lt"/>
                <a:ea typeface="+mn-ea"/>
                <a:cs typeface="+mn-cs"/>
              </a:rPr>
              <a:t>Webster</a:t>
            </a:r>
            <a:r>
              <a:rPr lang="en-US" sz="1400" b="1" kern="1200" baseline="0" dirty="0" smtClean="0">
                <a:solidFill>
                  <a:schemeClr val="tx1"/>
                </a:solidFill>
                <a:effectLst/>
                <a:latin typeface="+mn-lt"/>
                <a:ea typeface="+mn-ea"/>
                <a:cs typeface="+mn-cs"/>
              </a:rPr>
              <a:t> dictionary - </a:t>
            </a:r>
            <a:r>
              <a:rPr lang="en-US" sz="1400" b="1" kern="1200" dirty="0" smtClean="0">
                <a:solidFill>
                  <a:schemeClr val="tx1"/>
                </a:solidFill>
                <a:effectLst/>
                <a:latin typeface="+mn-lt"/>
                <a:ea typeface="+mn-ea"/>
                <a:cs typeface="+mn-cs"/>
              </a:rPr>
              <a:t>intentional perversion of truth in order to induce another to part with something of value or to surrender a legal right </a:t>
            </a:r>
            <a:endParaRPr lang="en-US" sz="1400"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3</a:t>
            </a:fld>
            <a:endParaRPr lang="en-US" dirty="0"/>
          </a:p>
        </p:txBody>
      </p:sp>
    </p:spTree>
    <p:extLst>
      <p:ext uri="{BB962C8B-B14F-4D97-AF65-F5344CB8AC3E}">
        <p14:creationId xmlns:p14="http://schemas.microsoft.com/office/powerpoint/2010/main" val="231523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Rot="1" noChangeAspect="1" noChangeArrowheads="1" noTextEdit="1"/>
          </p:cNvSpPr>
          <p:nvPr>
            <p:ph type="sldImg"/>
          </p:nvPr>
        </p:nvSpPr>
        <p:spPr bwMode="auto">
          <a:xfrm>
            <a:off x="1114425" y="700088"/>
            <a:ext cx="4637088" cy="3478212"/>
          </a:xfrm>
          <a:noFill/>
          <a:ln>
            <a:solidFill>
              <a:srgbClr val="000000"/>
            </a:solidFill>
            <a:miter lim="800000"/>
            <a:headEnd/>
            <a:tailEnd/>
          </a:ln>
        </p:spPr>
      </p:sp>
      <p:sp>
        <p:nvSpPr>
          <p:cNvPr id="19460" name="Rectangle 3"/>
          <p:cNvSpPr>
            <a:spLocks noGrp="1" noChangeArrowheads="1"/>
          </p:cNvSpPr>
          <p:nvPr>
            <p:ph type="body" idx="1"/>
          </p:nvPr>
        </p:nvSpPr>
        <p:spPr bwMode="auto">
          <a:xfrm>
            <a:off x="912816" y="4410953"/>
            <a:ext cx="5032375" cy="4743423"/>
          </a:xfrm>
          <a:noFill/>
        </p:spPr>
        <p:txBody>
          <a:bodyPr wrap="square" numCol="1" anchor="t" anchorCtr="0" compatLnSpc="1">
            <a:prstTxWarp prst="textNoShape">
              <a:avLst/>
            </a:prstTxWarp>
            <a:normAutofit/>
          </a:bodyPr>
          <a:lstStyle/>
          <a:p>
            <a:pPr eaLnBrk="1" hangingPunct="1">
              <a:spcBef>
                <a:spcPct val="0"/>
              </a:spcBef>
            </a:pPr>
            <a:r>
              <a:rPr lang="en-US" sz="1600" dirty="0" smtClean="0"/>
              <a:t>Emphasize that this is an “integrity based system” so it is critical that grantees have procedures in place to ensure that their certifications and other submissions are accurate and supportable.  Just because no one from the government</a:t>
            </a:r>
            <a:r>
              <a:rPr lang="en-US" sz="1600" baseline="0" dirty="0" smtClean="0"/>
              <a:t> tells a grantee that they are doing something incorrectly does not mean the grantee is in compliance.  </a:t>
            </a:r>
            <a:endParaRPr lang="en-US" sz="1600" dirty="0" smtClean="0"/>
          </a:p>
        </p:txBody>
      </p:sp>
    </p:spTree>
    <p:extLst>
      <p:ext uri="{BB962C8B-B14F-4D97-AF65-F5344CB8AC3E}">
        <p14:creationId xmlns:p14="http://schemas.microsoft.com/office/powerpoint/2010/main" val="275119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False!  It is the grantee’s responsibility to ensure</a:t>
            </a:r>
            <a:r>
              <a:rPr lang="en-US" sz="1600" baseline="0" dirty="0" smtClean="0"/>
              <a:t> all draw down requests are allowable and within the approved budget categories when submitting draw down requests, but these requests are rarely verified unless part of a review by the granting agency.</a:t>
            </a:r>
            <a:endParaRPr lang="en-US" sz="1600"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5</a:t>
            </a:fld>
            <a:endParaRPr lang="en-US" dirty="0"/>
          </a:p>
        </p:txBody>
      </p:sp>
    </p:spTree>
    <p:extLst>
      <p:ext uri="{BB962C8B-B14F-4D97-AF65-F5344CB8AC3E}">
        <p14:creationId xmlns:p14="http://schemas.microsoft.com/office/powerpoint/2010/main" val="3374992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nSpc>
                <a:spcPct val="100000"/>
              </a:lnSpc>
              <a:buClr>
                <a:schemeClr val="tx1"/>
              </a:buClr>
              <a:buSzTx/>
              <a:buFont typeface="Wingdings" pitchFamily="2" charset="2"/>
              <a:buNone/>
            </a:pPr>
            <a:r>
              <a:rPr lang="en-US" sz="2000" u="sng" dirty="0"/>
              <a:t>The typical issues in this area include</a:t>
            </a:r>
            <a:r>
              <a:rPr lang="en-US" sz="2000" dirty="0"/>
              <a:t>: </a:t>
            </a:r>
          </a:p>
          <a:p>
            <a:pPr lvl="1">
              <a:lnSpc>
                <a:spcPct val="100000"/>
              </a:lnSpc>
              <a:buClr>
                <a:schemeClr val="tx1"/>
              </a:buClr>
              <a:buSzTx/>
            </a:pPr>
            <a:r>
              <a:rPr lang="en-US" sz="2000" dirty="0"/>
              <a:t>Less than Arms-Length Transactions:  purchasing goods or services or hiring an individual from a related party such as a family member or a business associated with an employee of a grantee.</a:t>
            </a:r>
          </a:p>
          <a:p>
            <a:pPr lvl="1">
              <a:lnSpc>
                <a:spcPct val="100000"/>
              </a:lnSpc>
              <a:buClr>
                <a:schemeClr val="tx1"/>
              </a:buClr>
              <a:buSzTx/>
            </a:pPr>
            <a:endParaRPr lang="en-US" sz="2000" dirty="0"/>
          </a:p>
          <a:p>
            <a:pPr lvl="1">
              <a:lnSpc>
                <a:spcPct val="100000"/>
              </a:lnSpc>
              <a:buClr>
                <a:schemeClr val="tx1"/>
              </a:buClr>
              <a:buSzTx/>
            </a:pPr>
            <a:r>
              <a:rPr lang="en-US" sz="2000" dirty="0"/>
              <a:t>Sub grant award decisions and vendor selections must be accomplished using a fair and transparent process free of undue influence.  Most procurements require full &amp; open competition.  </a:t>
            </a:r>
          </a:p>
          <a:p>
            <a:pPr lvl="1">
              <a:lnSpc>
                <a:spcPct val="100000"/>
              </a:lnSpc>
              <a:buClr>
                <a:schemeClr val="tx1"/>
              </a:buClr>
              <a:buSzTx/>
            </a:pPr>
            <a:endParaRPr lang="en-US" sz="2000" dirty="0"/>
          </a:p>
          <a:p>
            <a:pPr lvl="1">
              <a:lnSpc>
                <a:spcPct val="100000"/>
              </a:lnSpc>
              <a:buClr>
                <a:schemeClr val="tx1"/>
              </a:buClr>
              <a:buSzTx/>
            </a:pPr>
            <a:r>
              <a:rPr lang="en-US" sz="2000" dirty="0"/>
              <a:t>Consultants can play an important role in programs, however, their use requires a fair selection process, reasonable pay rates, and specific verifiable work product.</a:t>
            </a:r>
          </a:p>
          <a:p>
            <a:endParaRPr lang="en-US"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6</a:t>
            </a:fld>
            <a:endParaRPr lang="en-US" dirty="0"/>
          </a:p>
        </p:txBody>
      </p:sp>
    </p:spTree>
    <p:extLst>
      <p:ext uri="{BB962C8B-B14F-4D97-AF65-F5344CB8AC3E}">
        <p14:creationId xmlns:p14="http://schemas.microsoft.com/office/powerpoint/2010/main" val="3611356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nSpc>
                <a:spcPct val="100000"/>
              </a:lnSpc>
              <a:buClr>
                <a:schemeClr val="tx1"/>
              </a:buClr>
              <a:buSzTx/>
              <a:buFont typeface="Wingdings" pitchFamily="2" charset="2"/>
              <a:buNone/>
            </a:pPr>
            <a:r>
              <a:rPr lang="en-US" sz="2000" u="sng" dirty="0"/>
              <a:t>The typical issues in this area include:</a:t>
            </a:r>
            <a:r>
              <a:rPr lang="en-US" sz="2000" dirty="0"/>
              <a:t> </a:t>
            </a:r>
          </a:p>
          <a:p>
            <a:pPr lvl="1">
              <a:lnSpc>
                <a:spcPct val="100000"/>
              </a:lnSpc>
              <a:buClr>
                <a:schemeClr val="tx1"/>
              </a:buClr>
              <a:buSzTx/>
            </a:pPr>
            <a:r>
              <a:rPr lang="en-US" sz="2000" dirty="0"/>
              <a:t>Unilaterally redirecting the use of funds in a manner different than outlined in the grant agreement. </a:t>
            </a:r>
          </a:p>
          <a:p>
            <a:pPr lvl="1">
              <a:lnSpc>
                <a:spcPct val="100000"/>
              </a:lnSpc>
              <a:buClr>
                <a:schemeClr val="tx1"/>
              </a:buClr>
              <a:buSzTx/>
            </a:pPr>
            <a:endParaRPr lang="en-US" sz="2000" dirty="0"/>
          </a:p>
          <a:p>
            <a:pPr lvl="1">
              <a:lnSpc>
                <a:spcPct val="100000"/>
              </a:lnSpc>
              <a:buClr>
                <a:schemeClr val="tx1"/>
              </a:buClr>
              <a:buSzTx/>
            </a:pPr>
            <a:r>
              <a:rPr lang="en-US" sz="2000" dirty="0"/>
              <a:t>Failing to adequately account for, track or support transactions such as personnel costs, contracts, indirect cost rates, matching funds, program income, or other sources of revenue.</a:t>
            </a:r>
          </a:p>
          <a:p>
            <a:pPr lvl="1">
              <a:lnSpc>
                <a:spcPct val="100000"/>
              </a:lnSpc>
              <a:buClr>
                <a:schemeClr val="tx1"/>
              </a:buClr>
              <a:buSzTx/>
            </a:pPr>
            <a:endParaRPr lang="en-US" sz="2000" dirty="0"/>
          </a:p>
          <a:p>
            <a:pPr lvl="1">
              <a:lnSpc>
                <a:spcPct val="100000"/>
              </a:lnSpc>
              <a:buClr>
                <a:schemeClr val="tx1"/>
              </a:buClr>
              <a:buSzTx/>
            </a:pPr>
            <a:r>
              <a:rPr lang="en-US" sz="2000" dirty="0"/>
              <a:t>Grantee’s must accurately represent their eligibility for funding and cannot provide false or misleading information in their application or subsequent narrative progress or financial status reports.</a:t>
            </a:r>
          </a:p>
          <a:p>
            <a:endParaRPr lang="en-US"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7</a:t>
            </a:fld>
            <a:endParaRPr lang="en-US" dirty="0"/>
          </a:p>
        </p:txBody>
      </p:sp>
    </p:spTree>
    <p:extLst>
      <p:ext uri="{BB962C8B-B14F-4D97-AF65-F5344CB8AC3E}">
        <p14:creationId xmlns:p14="http://schemas.microsoft.com/office/powerpoint/2010/main" val="3432923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560429-350D-485F-977A-7B1B8A077D6B}" type="slidenum">
              <a:rPr lang="en-US" smtClean="0"/>
              <a:pPr/>
              <a:t>8</a:t>
            </a:fld>
            <a:endParaRPr lang="en-US" dirty="0"/>
          </a:p>
        </p:txBody>
      </p:sp>
    </p:spTree>
    <p:extLst>
      <p:ext uri="{BB962C8B-B14F-4D97-AF65-F5344CB8AC3E}">
        <p14:creationId xmlns:p14="http://schemas.microsoft.com/office/powerpoint/2010/main" val="194880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smtClean="0"/>
              <a:t>There may be potential</a:t>
            </a:r>
            <a:r>
              <a:rPr lang="en-US" sz="1600" baseline="0" dirty="0" smtClean="0"/>
              <a:t> conflicts of interest for smaller or more rural grantees.  Ensure these are documented and discussed the with appropriate officials ahead of time.</a:t>
            </a:r>
            <a:endParaRPr lang="en-US" sz="1600" dirty="0" smtClean="0"/>
          </a:p>
          <a:p>
            <a:pPr marL="171450" indent="-171450">
              <a:buFont typeface="Arial" panose="020B0604020202020204" pitchFamily="34" charset="0"/>
              <a:buChar char="•"/>
            </a:pPr>
            <a:r>
              <a:rPr lang="en-US" sz="1600" dirty="0" smtClean="0"/>
              <a:t>The maximum rate for consultants is $650 per day.</a:t>
            </a:r>
            <a:r>
              <a:rPr lang="en-US" sz="1600" baseline="0" dirty="0" smtClean="0"/>
              <a:t>  It doesn’t mean every consultant should receive that amount.</a:t>
            </a:r>
            <a:endParaRPr lang="en-US" sz="1600" dirty="0"/>
          </a:p>
        </p:txBody>
      </p:sp>
      <p:sp>
        <p:nvSpPr>
          <p:cNvPr id="4" name="Slide Number Placeholder 3"/>
          <p:cNvSpPr>
            <a:spLocks noGrp="1"/>
          </p:cNvSpPr>
          <p:nvPr>
            <p:ph type="sldNum" sz="quarter" idx="10"/>
          </p:nvPr>
        </p:nvSpPr>
        <p:spPr/>
        <p:txBody>
          <a:bodyPr/>
          <a:lstStyle/>
          <a:p>
            <a:fld id="{EA560429-350D-485F-977A-7B1B8A077D6B}" type="slidenum">
              <a:rPr lang="en-US" smtClean="0"/>
              <a:pPr/>
              <a:t>9</a:t>
            </a:fld>
            <a:endParaRPr lang="en-US" dirty="0"/>
          </a:p>
        </p:txBody>
      </p:sp>
    </p:spTree>
    <p:extLst>
      <p:ext uri="{BB962C8B-B14F-4D97-AF65-F5344CB8AC3E}">
        <p14:creationId xmlns:p14="http://schemas.microsoft.com/office/powerpoint/2010/main" val="74499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977355"/>
            <a:ext cx="7086599" cy="2243538"/>
          </a:xfrm>
        </p:spPr>
        <p:txBody>
          <a:bodyPr wrap="square" lIns="0" rIns="0" anchor="b">
            <a:noAutofit/>
          </a:bodyPr>
          <a:lstStyle>
            <a:lvl1pPr algn="l">
              <a:defRPr sz="4000" spc="-1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599" y="4220893"/>
            <a:ext cx="7086598" cy="1752600"/>
          </a:xfrm>
        </p:spPr>
        <p:txBody>
          <a:bodyPr lIns="0" rIns="0">
            <a:normAutofit/>
          </a:bodyPr>
          <a:lstStyle>
            <a:lvl1pPr marL="0" indent="0" algn="l">
              <a:buNone/>
              <a:defRPr sz="2400" cap="none">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solidFill>
                <a:srgbClr val="034763">
                  <a:tint val="75000"/>
                </a:srgb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2554584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srgbClr val="034763">
                  <a:tint val="75000"/>
                </a:srgbClr>
              </a:solidFill>
            </a:endParaRPr>
          </a:p>
        </p:txBody>
      </p:sp>
      <p:sp>
        <p:nvSpPr>
          <p:cNvPr id="6" name="Slide Number Placeholder 5"/>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2815563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9070" y="1450337"/>
            <a:ext cx="1507729" cy="4947355"/>
          </a:xfrm>
        </p:spPr>
        <p:txBody>
          <a:bodyPr vert="eaVert" wrap="square" anchor="b"/>
          <a:lstStyle>
            <a:lvl1pPr algn="l">
              <a:lnSpc>
                <a:spcPts val="3920"/>
              </a:lnSpc>
              <a:spcAft>
                <a:spcPts val="0"/>
              </a:spcAf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50337"/>
            <a:ext cx="6584982" cy="49473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solidFill>
                <a:srgbClr val="034763">
                  <a:tint val="75000"/>
                </a:srgbClr>
              </a:solidFill>
            </a:endParaRPr>
          </a:p>
        </p:txBody>
      </p:sp>
      <p:sp>
        <p:nvSpPr>
          <p:cNvPr id="6" name="Slide Number Placeholder 5"/>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1069030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6382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4222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9139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0736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3429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2330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335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12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385521" y="2178411"/>
            <a:ext cx="7301279" cy="4028799"/>
          </a:xfrm>
        </p:spPr>
        <p:txBody>
          <a:bodyPr/>
          <a:lstStyle>
            <a:lvl2pPr>
              <a:buClr>
                <a:schemeClr val="accent3"/>
              </a:buClr>
              <a:defRPr/>
            </a:lvl2pPr>
            <a:lvl3pPr>
              <a:buClr>
                <a:schemeClr val="accent1"/>
              </a:buClr>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solidFill>
                <a:srgbClr val="034763">
                  <a:tint val="75000"/>
                </a:srgbClr>
              </a:solidFill>
            </a:endParaRPr>
          </a:p>
        </p:txBody>
      </p:sp>
      <p:sp>
        <p:nvSpPr>
          <p:cNvPr id="6" name="Slide Number Placeholder 5"/>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4167305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1419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9391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3ECD9-A5CF-4EDF-A86A-1A5235D82B58}" type="datetimeFigureOut">
              <a:rPr lang="en-US" smtClean="0">
                <a:solidFill>
                  <a:prstClr val="black">
                    <a:tint val="75000"/>
                  </a:prstClr>
                </a:solidFill>
              </a:rPr>
              <a:pPr/>
              <a:t>1/23/2020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C4519B-0884-4756-BCFA-29E2857186A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8751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2E97FD6E-473B-41A4-AFAF-BCEF16CC0692}" type="datetime1">
              <a:rPr lang="en-US" smtClean="0"/>
              <a:t>1/23/2020</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extLst>
      <p:ext uri="{BB962C8B-B14F-4D97-AF65-F5344CB8AC3E}">
        <p14:creationId xmlns:p14="http://schemas.microsoft.com/office/powerpoint/2010/main" val="35818793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31457A88-BD61-4C48-8C36-04C30B6ED136}" type="datetime1">
              <a:rPr lang="en-US" smtClean="0"/>
              <a:t>1/23/2020</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extLst>
      <p:ext uri="{BB962C8B-B14F-4D97-AF65-F5344CB8AC3E}">
        <p14:creationId xmlns:p14="http://schemas.microsoft.com/office/powerpoint/2010/main" val="151855094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
                                        <p:tgtEl>
                                          <p:spTgt spid="25">
                                            <p:txEl>
                                              <p:pRg st="0" end="0"/>
                                            </p:txEl>
                                          </p:spTgt>
                                        </p:tgtEl>
                                      </p:cBhvr>
                                    </p:animEffect>
                                    <p:anim calcmode="lin" valueType="num">
                                      <p:cBhvr>
                                        <p:cTn id="11" dur="1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6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0"/>
                  </p:iterate>
                  <p:childTnLst>
                    <p:set>
                      <p:cBhvr>
                        <p:cTn dur="1" fill="hold">
                          <p:stCondLst>
                            <p:cond delay="0"/>
                          </p:stCondLst>
                        </p:cTn>
                        <p:tgtEl>
                          <p:spTgt spid="25"/>
                        </p:tgtEl>
                        <p:attrNameLst>
                          <p:attrName>style.visibility</p:attrName>
                        </p:attrNameLst>
                      </p:cBhvr>
                      <p:to>
                        <p:strVal val="visible"/>
                      </p:to>
                    </p:set>
                    <p:animEffect transition="in" filter="fade">
                      <p:cBhvr>
                        <p:cTn dur="100"/>
                        <p:tgtEl>
                          <p:spTgt spid="25"/>
                        </p:tgtEl>
                      </p:cBhvr>
                    </p:animEffect>
                    <p:anim calcmode="lin" valueType="num">
                      <p:cBhvr>
                        <p:cTn dur="100" fill="hold"/>
                        <p:tgtEl>
                          <p:spTgt spid="25"/>
                        </p:tgtEl>
                        <p:attrNameLst>
                          <p:attrName>ppt_w</p:attrName>
                        </p:attrNameLst>
                      </p:cBhvr>
                      <p:tavLst>
                        <p:tav tm="0" fmla="#ppt_w*sin(2.5*pi*$)">
                          <p:val>
                            <p:fltVal val="0"/>
                          </p:val>
                        </p:tav>
                        <p:tav tm="100000">
                          <p:val>
                            <p:fltVal val="1"/>
                          </p:val>
                        </p:tav>
                      </p:tavLst>
                    </p:anim>
                    <p:anim calcmode="lin" valueType="num">
                      <p:cBhvr>
                        <p:cTn dur="1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
                        <p:tgtEl>
                          <p:spTgt spid="22"/>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Title 6"/>
          <p:cNvSpPr>
            <a:spLocks noGrp="1"/>
          </p:cNvSpPr>
          <p:nvPr>
            <p:ph type="title"/>
          </p:nvPr>
        </p:nvSpPr>
        <p:spPr>
          <a:scene3d>
            <a:camera prst="orthographicFront"/>
            <a:lightRig rig="soft" dir="t">
              <a:rot lat="0" lon="0" rev="16800000"/>
            </a:lightRig>
          </a:scene3d>
          <a:sp3d>
            <a:bevelT/>
          </a:sp3d>
        </p:spPr>
        <p:txBody>
          <a:bodyPr>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405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3215" y="3593780"/>
            <a:ext cx="7441498" cy="1362075"/>
          </a:xfrm>
        </p:spPr>
        <p:txBody>
          <a:bodyPr wrap="square" anchor="t">
            <a:noAutofit/>
          </a:bodyPr>
          <a:lstStyle>
            <a:lvl1pPr algn="l">
              <a:lnSpc>
                <a:spcPts val="4000"/>
              </a:lnSpc>
              <a:defRPr sz="4000" b="1" cap="all">
                <a:solidFill>
                  <a:schemeClr val="accent4"/>
                </a:solidFill>
                <a:latin typeface="+mn-lt"/>
              </a:defRPr>
            </a:lvl1pPr>
          </a:lstStyle>
          <a:p>
            <a:r>
              <a:rPr lang="en-US" smtClean="0"/>
              <a:t>Click to edit Master title style</a:t>
            </a:r>
            <a:endParaRPr lang="en-US" dirty="0"/>
          </a:p>
        </p:txBody>
      </p:sp>
      <p:sp>
        <p:nvSpPr>
          <p:cNvPr id="3" name="Text Placeholder 2"/>
          <p:cNvSpPr>
            <a:spLocks noGrp="1"/>
          </p:cNvSpPr>
          <p:nvPr>
            <p:ph type="body" idx="1"/>
          </p:nvPr>
        </p:nvSpPr>
        <p:spPr>
          <a:xfrm>
            <a:off x="1053215" y="2093593"/>
            <a:ext cx="7441498" cy="1500187"/>
          </a:xfrm>
        </p:spPr>
        <p:txBody>
          <a:bodyPr anchor="b">
            <a:normAutofit/>
          </a:bodyPr>
          <a:lstStyle>
            <a:lvl1pPr marL="0" indent="0">
              <a:buNone/>
              <a:defRPr sz="240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a:fld id="{C699CB88-5E1A-4FAC-892A-60949ACB1F6F}" type="datetimeFigureOut">
              <a:rPr lang="en-US" smtClean="0">
                <a:solidFill>
                  <a:srgbClr val="034763"/>
                </a:solidFill>
              </a:rPr>
              <a:pPr defTabSz="457200"/>
              <a:t>1/23/2020</a:t>
            </a:fld>
            <a:endParaRPr lang="en-US">
              <a:solidFill>
                <a:srgbClr val="034763"/>
              </a:solidFill>
            </a:endParaRPr>
          </a:p>
        </p:txBody>
      </p:sp>
      <p:sp>
        <p:nvSpPr>
          <p:cNvPr id="5" name="Footer Placeholder 4"/>
          <p:cNvSpPr>
            <a:spLocks noGrp="1"/>
          </p:cNvSpPr>
          <p:nvPr>
            <p:ph type="ftr" sz="quarter" idx="11"/>
          </p:nvPr>
        </p:nvSpPr>
        <p:spPr/>
        <p:txBody>
          <a:bodyPr/>
          <a:lstStyle/>
          <a:p>
            <a:endParaRPr lang="en-US">
              <a:solidFill>
                <a:srgbClr val="034763">
                  <a:tint val="75000"/>
                </a:srgb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297145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85521" y="1285543"/>
            <a:ext cx="7301280" cy="80561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385522" y="2099568"/>
            <a:ext cx="3568092" cy="42842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3406" y="2099568"/>
            <a:ext cx="3573393" cy="42842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a:solidFill>
                <a:srgbClr val="034763">
                  <a:tint val="75000"/>
                </a:srgbClr>
              </a:solidFill>
            </a:endParaRPr>
          </a:p>
        </p:txBody>
      </p:sp>
      <p:sp>
        <p:nvSpPr>
          <p:cNvPr id="7" name="Slide Number Placeholder 6"/>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578502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85520" y="1317806"/>
            <a:ext cx="7301281" cy="770561"/>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85520" y="2103918"/>
            <a:ext cx="3568084" cy="639762"/>
          </a:xfrm>
        </p:spPr>
        <p:txBody>
          <a:bodyPr anchor="b">
            <a:noAutofit/>
          </a:bodyPr>
          <a:lstStyle>
            <a:lvl1pPr marL="0" indent="0">
              <a:lnSpc>
                <a:spcPts val="2100"/>
              </a:lnSpc>
              <a:buNone/>
              <a:defRPr sz="2200" b="1" cap="none">
                <a:solidFill>
                  <a:schemeClr val="accent6"/>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5520" y="2743681"/>
            <a:ext cx="3568083" cy="3640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6587" y="2103918"/>
            <a:ext cx="3590214" cy="639762"/>
          </a:xfrm>
        </p:spPr>
        <p:txBody>
          <a:bodyPr anchor="b">
            <a:noAutofit/>
          </a:bodyPr>
          <a:lstStyle>
            <a:lvl1pPr marL="0" indent="0">
              <a:lnSpc>
                <a:spcPts val="2200"/>
              </a:lnSpc>
              <a:buNone/>
              <a:defRPr sz="2200" b="1" cap="none">
                <a:solidFill>
                  <a:schemeClr val="accent6"/>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6587" y="2743681"/>
            <a:ext cx="3590214" cy="3640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a:solidFill>
                <a:srgbClr val="034763">
                  <a:tint val="75000"/>
                </a:srgbClr>
              </a:solidFill>
            </a:endParaRPr>
          </a:p>
        </p:txBody>
      </p:sp>
      <p:sp>
        <p:nvSpPr>
          <p:cNvPr id="9" name="Slide Number Placeholder 8"/>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308604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solidFill>
                <a:srgbClr val="034763">
                  <a:tint val="75000"/>
                </a:srgbClr>
              </a:solidFill>
            </a:endParaRPr>
          </a:p>
        </p:txBody>
      </p:sp>
      <p:sp>
        <p:nvSpPr>
          <p:cNvPr id="5" name="Slide Number Placeholder 4"/>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417604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solidFill>
                <a:srgbClr val="034763">
                  <a:tint val="75000"/>
                </a:srgbClr>
              </a:solidFill>
            </a:endParaRPr>
          </a:p>
        </p:txBody>
      </p:sp>
      <p:sp>
        <p:nvSpPr>
          <p:cNvPr id="4" name="Slide Number Placeholder 3"/>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302309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521" y="2180897"/>
            <a:ext cx="2626150" cy="745330"/>
          </a:xfrm>
        </p:spPr>
        <p:txBody>
          <a:bodyPr wrap="square" anchor="b">
            <a:noAutofit/>
          </a:bodyPr>
          <a:lstStyle>
            <a:lvl1pPr algn="l">
              <a:lnSpc>
                <a:spcPts val="2200"/>
              </a:lnSpc>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129413" y="1462689"/>
            <a:ext cx="4557387" cy="47296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385521" y="2926228"/>
            <a:ext cx="2626149" cy="32661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srgbClr val="034763">
                  <a:tint val="75000"/>
                </a:srgb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102708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520" y="4931985"/>
            <a:ext cx="6847899" cy="566738"/>
          </a:xfrm>
        </p:spPr>
        <p:txBody>
          <a:bodyPr anchor="b"/>
          <a:lstStyle>
            <a:lvl1pPr algn="l">
              <a:defRPr sz="2000" b="1" cap="all">
                <a:solidFill>
                  <a:schemeClr val="accent3"/>
                </a:solidFill>
                <a:latin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85520" y="1477508"/>
            <a:ext cx="6847899" cy="33814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385520" y="5498723"/>
            <a:ext cx="684789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srgbClr val="034763">
                  <a:tint val="75000"/>
                </a:srgbClr>
              </a:solidFill>
            </a:endParaRPr>
          </a:p>
        </p:txBody>
      </p:sp>
      <p:sp>
        <p:nvSpPr>
          <p:cNvPr id="7" name="Slide Number Placeholder 6"/>
          <p:cNvSpPr>
            <a:spLocks noGrp="1"/>
          </p:cNvSpPr>
          <p:nvPr>
            <p:ph type="sldNum" sz="quarter" idx="12"/>
          </p:nvPr>
        </p:nvSpPr>
        <p:spPr/>
        <p:txBody>
          <a:bodyPr/>
          <a:lstStyle/>
          <a:p>
            <a:fld id="{146A9FE5-CD39-614C-BF41-ADCD1E6B07BD}" type="slidenum">
              <a:rPr lang="en-US" smtClean="0">
                <a:solidFill>
                  <a:srgbClr val="034763">
                    <a:tint val="75000"/>
                  </a:srgbClr>
                </a:solidFill>
              </a:rPr>
              <a:pPr/>
              <a:t>‹#›</a:t>
            </a:fld>
            <a:endParaRPr lang="en-US">
              <a:solidFill>
                <a:srgbClr val="034763">
                  <a:tint val="75000"/>
                </a:srgbClr>
              </a:solidFill>
            </a:endParaRPr>
          </a:p>
        </p:txBody>
      </p:sp>
    </p:spTree>
    <p:extLst>
      <p:ext uri="{BB962C8B-B14F-4D97-AF65-F5344CB8AC3E}">
        <p14:creationId xmlns:p14="http://schemas.microsoft.com/office/powerpoint/2010/main" val="267782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5521" y="1050041"/>
            <a:ext cx="7301279" cy="1033587"/>
          </a:xfrm>
          <a:prstGeom prst="rect">
            <a:avLst/>
          </a:prstGeom>
        </p:spPr>
        <p:txBody>
          <a:bodyPr vert="horz" wrap="square"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85521" y="2316311"/>
            <a:ext cx="7301279" cy="38908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385520" y="6356350"/>
            <a:ext cx="462777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034763">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46A9FE5-CD39-614C-BF41-ADCD1E6B07BD}" type="slidenum">
              <a:rPr lang="en-US" smtClean="0">
                <a:solidFill>
                  <a:srgbClr val="034763">
                    <a:tint val="75000"/>
                  </a:srgbClr>
                </a:solidFill>
              </a:rPr>
              <a:pPr defTabSz="457200"/>
              <a:t>‹#›</a:t>
            </a:fld>
            <a:endParaRPr lang="en-US">
              <a:solidFill>
                <a:srgbClr val="034763">
                  <a:tint val="75000"/>
                </a:srgbClr>
              </a:solidFill>
            </a:endParaRPr>
          </a:p>
        </p:txBody>
      </p:sp>
    </p:spTree>
    <p:extLst>
      <p:ext uri="{BB962C8B-B14F-4D97-AF65-F5344CB8AC3E}">
        <p14:creationId xmlns:p14="http://schemas.microsoft.com/office/powerpoint/2010/main" val="2919750989"/>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defTabSz="457200" rtl="0" eaLnBrk="1" latinLnBrk="0" hangingPunct="1">
        <a:lnSpc>
          <a:spcPts val="3580"/>
        </a:lnSpc>
        <a:spcBef>
          <a:spcPct val="0"/>
        </a:spcBef>
        <a:buNone/>
        <a:defRPr sz="3200" b="1" kern="1200">
          <a:solidFill>
            <a:schemeClr val="accent1"/>
          </a:solidFill>
          <a:latin typeface="+mj-lt"/>
          <a:ea typeface="+mj-ea"/>
          <a:cs typeface="+mj-cs"/>
        </a:defRPr>
      </a:lvl1pPr>
    </p:titleStyle>
    <p:bodyStyle>
      <a:lvl1pPr marL="342900" indent="-342900" algn="l" defTabSz="457200" rtl="0" eaLnBrk="1" latinLnBrk="0" hangingPunct="1">
        <a:spcBef>
          <a:spcPct val="20000"/>
        </a:spcBef>
        <a:buClr>
          <a:schemeClr val="accent3"/>
        </a:buClr>
        <a:buFont typeface="Arial"/>
        <a:buChar char="•"/>
        <a:defRPr sz="2800" kern="1200">
          <a:solidFill>
            <a:schemeClr val="tx2"/>
          </a:solidFill>
          <a:latin typeface="+mn-lt"/>
          <a:ea typeface="+mn-ea"/>
          <a:cs typeface="+mn-cs"/>
        </a:defRPr>
      </a:lvl1pPr>
      <a:lvl2pPr marL="742950" indent="-285750" algn="l" defTabSz="457200" rtl="0" eaLnBrk="1" latinLnBrk="0" hangingPunct="1">
        <a:spcBef>
          <a:spcPct val="20000"/>
        </a:spcBef>
        <a:buClr>
          <a:schemeClr val="accent3"/>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Clr>
          <a:schemeClr val="accent6"/>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8DA86-2110-484B-83EB-1F68B395668A}"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034763">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146A9FE5-CD39-614C-BF41-ADCD1E6B07BD}" type="slidenum">
              <a:rPr lang="en-US" smtClean="0">
                <a:solidFill>
                  <a:srgbClr val="034763">
                    <a:tint val="75000"/>
                  </a:srgbClr>
                </a:solidFill>
              </a:rPr>
              <a:pPr defTabSz="457200"/>
              <a:t>‹#›</a:t>
            </a:fld>
            <a:endParaRPr lang="en-US">
              <a:solidFill>
                <a:srgbClr val="034763">
                  <a:tint val="75000"/>
                </a:srgbClr>
              </a:solidFill>
            </a:endParaRPr>
          </a:p>
        </p:txBody>
      </p:sp>
    </p:spTree>
    <p:extLst>
      <p:ext uri="{BB962C8B-B14F-4D97-AF65-F5344CB8AC3E}">
        <p14:creationId xmlns:p14="http://schemas.microsoft.com/office/powerpoint/2010/main" val="39831622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709" r:id="rId14"/>
    <p:sldLayoutId id="2147483812"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hyperlink" Target="https://oig.justice.gov/hotline/whistleblower-protection.htm"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ahartwell@OIG.USDOJ.GOV"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305800" cy="1295400"/>
          </a:xfrm>
          <a:ln>
            <a:noFill/>
          </a:ln>
          <a:scene3d>
            <a:camera prst="orthographicFront"/>
            <a:lightRig rig="soft" dir="t">
              <a:rot lat="0" lon="0" rev="16800000"/>
            </a:lightRig>
          </a:scene3d>
          <a:sp3d>
            <a:bevelT/>
          </a:sp3d>
        </p:spPr>
        <p:style>
          <a:lnRef idx="1">
            <a:schemeClr val="dk1"/>
          </a:lnRef>
          <a:fillRef idx="1001">
            <a:schemeClr val="dk2"/>
          </a:fillRef>
          <a:effectRef idx="2">
            <a:schemeClr val="dk1"/>
          </a:effectRef>
          <a:fontRef idx="minor">
            <a:schemeClr val="lt1"/>
          </a:fontRef>
        </p:style>
        <p:txBody>
          <a:bodyPr anchor="ctr" anchorCtr="0">
            <a:noAutofit/>
            <a:scene3d>
              <a:camera prst="orthographicFront"/>
              <a:lightRig rig="soft" dir="t">
                <a:rot lat="0" lon="0" rev="16800000"/>
              </a:lightRig>
            </a:scene3d>
            <a:sp3d prstMaterial="softEdge">
              <a:bevelT w="38100" h="38100"/>
            </a:sp3d>
          </a:bodyPr>
          <a:lstStyle/>
          <a:p>
            <a:r>
              <a:rPr lang="en-US" sz="3200" b="1" dirty="0" smtClean="0">
                <a:solidFill>
                  <a:srgbClr val="FFC000"/>
                </a:solidFill>
              </a:rPr>
              <a:t>U.S. DEPARTMENT OF JUSTICE </a:t>
            </a:r>
            <a:br>
              <a:rPr lang="en-US" sz="3200" b="1" dirty="0" smtClean="0">
                <a:solidFill>
                  <a:srgbClr val="FFC000"/>
                </a:solidFill>
              </a:rPr>
            </a:br>
            <a:r>
              <a:rPr lang="en-US" sz="3200" b="1" dirty="0" smtClean="0">
                <a:solidFill>
                  <a:srgbClr val="FFC000"/>
                </a:solidFill>
              </a:rPr>
              <a:t>OFFICE OF THE INSPECTOR GENERAL</a:t>
            </a:r>
            <a:endParaRPr lang="en-US" sz="3200" b="1" dirty="0">
              <a:solidFill>
                <a:srgbClr val="FFC000"/>
              </a:solidFill>
            </a:endParaRPr>
          </a:p>
        </p:txBody>
      </p:sp>
      <p:sp>
        <p:nvSpPr>
          <p:cNvPr id="3" name="Subtitle 2"/>
          <p:cNvSpPr>
            <a:spLocks noGrp="1"/>
          </p:cNvSpPr>
          <p:nvPr>
            <p:ph type="subTitle" idx="1"/>
          </p:nvPr>
        </p:nvSpPr>
        <p:spPr>
          <a:xfrm>
            <a:off x="1058749" y="2133600"/>
            <a:ext cx="7018452" cy="1905000"/>
          </a:xfrm>
          <a:noFill/>
          <a:ln>
            <a:noFill/>
          </a:ln>
          <a:scene3d>
            <a:camera prst="orthographicFront"/>
            <a:lightRig rig="soft" dir="t">
              <a:rot lat="0" lon="0" rev="16800000"/>
            </a:lightRig>
          </a:scene3d>
          <a:sp3d>
            <a:bevelT/>
          </a:sp3d>
        </p:spPr>
        <p:style>
          <a:lnRef idx="0">
            <a:scrgbClr r="0" g="0" b="0"/>
          </a:lnRef>
          <a:fillRef idx="1001">
            <a:schemeClr val="dk2"/>
          </a:fillRef>
          <a:effectRef idx="0">
            <a:scrgbClr r="0" g="0" b="0"/>
          </a:effectRef>
          <a:fontRef idx="major"/>
        </p:style>
        <p:txBody>
          <a:bodyPr>
            <a:noAutofit/>
            <a:sp3d prstMaterial="softEdge">
              <a:bevelT w="38100" h="38100"/>
            </a:sp3d>
          </a:bodyPr>
          <a:lstStyle/>
          <a:p>
            <a:pPr>
              <a:spcBef>
                <a:spcPts val="0"/>
              </a:spcBef>
            </a:pPr>
            <a:r>
              <a:rPr lang="en-US" sz="4400" b="1" spc="50" dirty="0" smtClean="0">
                <a:ln w="13500">
                  <a:solidFill>
                    <a:schemeClr val="bg1">
                      <a:lumMod val="95000"/>
                      <a:lumOff val="5000"/>
                      <a:alpha val="6500"/>
                    </a:schemeClr>
                  </a:solidFill>
                  <a:prstDash val="solid"/>
                </a:ln>
                <a:solidFill>
                  <a:schemeClr val="tx1"/>
                </a:solidFill>
                <a:latin typeface="+mn-lt"/>
              </a:rPr>
              <a:t>Introduction to Grant </a:t>
            </a:r>
          </a:p>
          <a:p>
            <a:pPr>
              <a:spcBef>
                <a:spcPts val="0"/>
              </a:spcBef>
            </a:pPr>
            <a:r>
              <a:rPr lang="en-US" sz="4400" b="1" spc="50" dirty="0" smtClean="0">
                <a:ln w="13500">
                  <a:solidFill>
                    <a:schemeClr val="bg1">
                      <a:lumMod val="95000"/>
                      <a:lumOff val="5000"/>
                      <a:alpha val="6500"/>
                    </a:schemeClr>
                  </a:solidFill>
                  <a:prstDash val="solid"/>
                </a:ln>
                <a:solidFill>
                  <a:schemeClr val="tx1"/>
                </a:solidFill>
                <a:latin typeface="+mn-lt"/>
              </a:rPr>
              <a:t>Fraud Investigations </a:t>
            </a:r>
          </a:p>
          <a:p>
            <a:r>
              <a:rPr lang="en-US" b="1" spc="50" dirty="0" smtClean="0">
                <a:ln w="13500">
                  <a:solidFill>
                    <a:schemeClr val="bg1">
                      <a:lumMod val="95000"/>
                      <a:lumOff val="5000"/>
                      <a:alpha val="6500"/>
                    </a:schemeClr>
                  </a:solidFill>
                  <a:prstDash val="solid"/>
                </a:ln>
                <a:solidFill>
                  <a:schemeClr val="tx1"/>
                </a:solidFill>
                <a:latin typeface="+mn-lt"/>
              </a:rPr>
              <a:t>Department of Justice OIG</a:t>
            </a:r>
          </a:p>
          <a:p>
            <a:endParaRPr lang="en-US" spc="50" dirty="0" smtClean="0">
              <a:ln w="13500">
                <a:solidFill>
                  <a:schemeClr val="bg1">
                    <a:lumMod val="95000"/>
                    <a:lumOff val="5000"/>
                    <a:alpha val="6500"/>
                  </a:schemeClr>
                </a:solidFill>
                <a:prstDash val="solid"/>
              </a:ln>
              <a:solidFill>
                <a:schemeClr val="tx1"/>
              </a:solidFill>
              <a:latin typeface="+mn-lt"/>
            </a:endParaRPr>
          </a:p>
          <a:p>
            <a:r>
              <a:rPr lang="en-US" spc="50" dirty="0" smtClean="0">
                <a:ln w="13500">
                  <a:solidFill>
                    <a:schemeClr val="bg1">
                      <a:lumMod val="95000"/>
                      <a:lumOff val="5000"/>
                      <a:alpha val="6500"/>
                    </a:schemeClr>
                  </a:solidFill>
                  <a:prstDash val="solid"/>
                </a:ln>
                <a:solidFill>
                  <a:schemeClr val="tx1"/>
                </a:solidFill>
                <a:latin typeface="+mn-lt"/>
              </a:rPr>
              <a:t>Andrew Hartwell</a:t>
            </a:r>
            <a:endParaRPr lang="en-US" spc="50" dirty="0" smtClean="0">
              <a:ln w="13500">
                <a:solidFill>
                  <a:schemeClr val="bg1">
                    <a:lumMod val="95000"/>
                    <a:lumOff val="5000"/>
                    <a:alpha val="6500"/>
                  </a:schemeClr>
                </a:solidFill>
                <a:prstDash val="solid"/>
              </a:ln>
              <a:solidFill>
                <a:schemeClr val="tx1"/>
              </a:solidFill>
              <a:latin typeface="+mn-lt"/>
            </a:endParaRPr>
          </a:p>
          <a:p>
            <a:r>
              <a:rPr lang="en-US" spc="50" dirty="0" smtClean="0">
                <a:ln w="13500">
                  <a:solidFill>
                    <a:schemeClr val="bg1">
                      <a:lumMod val="95000"/>
                      <a:lumOff val="5000"/>
                      <a:alpha val="6500"/>
                    </a:schemeClr>
                  </a:solidFill>
                  <a:prstDash val="solid"/>
                </a:ln>
                <a:solidFill>
                  <a:schemeClr val="tx1"/>
                </a:solidFill>
                <a:latin typeface="+mn-lt"/>
              </a:rPr>
              <a:t>703-413-1865</a:t>
            </a:r>
            <a:endParaRPr lang="en-US" spc="50" dirty="0" smtClean="0">
              <a:ln w="13500">
                <a:solidFill>
                  <a:schemeClr val="bg1">
                    <a:lumMod val="95000"/>
                    <a:lumOff val="5000"/>
                    <a:alpha val="6500"/>
                  </a:schemeClr>
                </a:solidFill>
                <a:prstDash val="solid"/>
              </a:ln>
              <a:solidFill>
                <a:schemeClr val="tx1"/>
              </a:solidFill>
              <a:latin typeface="+mn-lt"/>
            </a:endParaRPr>
          </a:p>
        </p:txBody>
      </p:sp>
      <p:pic>
        <p:nvPicPr>
          <p:cNvPr id="5" name="Picture 2" descr="DOJ SEAL full color scalable"/>
          <p:cNvPicPr>
            <a:picLocks noChangeAspect="1" noChangeArrowheads="1"/>
          </p:cNvPicPr>
          <p:nvPr/>
        </p:nvPicPr>
        <p:blipFill>
          <a:blip r:embed="rId3" cstate="print"/>
          <a:srcRect l="24243" t="18628" r="31818" b="25490"/>
          <a:stretch>
            <a:fillRect/>
          </a:stretch>
        </p:blipFill>
        <p:spPr bwMode="auto">
          <a:xfrm>
            <a:off x="6647898" y="4316413"/>
            <a:ext cx="1429302" cy="14049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4" descr="us-doj-seal-lg3"/>
          <p:cNvPicPr>
            <a:picLocks noChangeAspect="1" noChangeArrowheads="1"/>
          </p:cNvPicPr>
          <p:nvPr/>
        </p:nvPicPr>
        <p:blipFill>
          <a:blip r:embed="rId4" cstate="print">
            <a:clrChange>
              <a:clrFrom>
                <a:srgbClr val="52525A"/>
              </a:clrFrom>
              <a:clrTo>
                <a:srgbClr val="52525A">
                  <a:alpha val="0"/>
                </a:srgbClr>
              </a:clrTo>
            </a:clrChange>
          </a:blip>
          <a:srcRect/>
          <a:stretch>
            <a:fillRect/>
          </a:stretch>
        </p:blipFill>
        <p:spPr bwMode="auto">
          <a:xfrm>
            <a:off x="1058749" y="4316412"/>
            <a:ext cx="1433877" cy="14049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
          <p:cNvSpPr>
            <a:spLocks noGrp="1"/>
          </p:cNvSpPr>
          <p:nvPr>
            <p:ph type="title"/>
          </p:nvPr>
        </p:nvSpPr>
        <p:spPr>
          <a:xfrm>
            <a:off x="838200" y="838200"/>
            <a:ext cx="8229600" cy="1143000"/>
          </a:xfrm>
        </p:spPr>
        <p:txBody>
          <a:bodyPr>
            <a:noAutofit/>
          </a:bodyPr>
          <a:lstStyle>
            <a:extLst/>
          </a:lstStyle>
          <a:p>
            <a:r>
              <a:rPr lang="en-US" sz="3200" dirty="0" smtClean="0">
                <a:solidFill>
                  <a:srgbClr val="002060"/>
                </a:solidFill>
              </a:rPr>
              <a:t>A grantee that hires a consultant should clearly document answers to what five key questions?</a:t>
            </a:r>
            <a:endParaRPr lang="en-US" sz="3200" dirty="0">
              <a:solidFill>
                <a:srgbClr val="002060"/>
              </a:solidFill>
            </a:endParaRPr>
          </a:p>
        </p:txBody>
      </p:sp>
      <p:sp>
        <p:nvSpPr>
          <p:cNvPr id="3" name="Text Placeholder 2"/>
          <p:cNvSpPr>
            <a:spLocks noGrp="1"/>
          </p:cNvSpPr>
          <p:nvPr>
            <p:ph type="body" sz="quarter" idx="14"/>
          </p:nvPr>
        </p:nvSpPr>
        <p:spPr>
          <a:xfrm>
            <a:off x="2514600" y="2590800"/>
            <a:ext cx="5105400" cy="3276600"/>
          </a:xfrm>
        </p:spPr>
        <p:txBody>
          <a:bodyPr>
            <a:noAutofit/>
          </a:bodyPr>
          <a:lstStyle/>
          <a:p>
            <a:pPr marL="571500" indent="-571500" algn="l">
              <a:buFont typeface="Wingdings" panose="05000000000000000000" pitchFamily="2" charset="2"/>
              <a:buChar char="ü"/>
            </a:pPr>
            <a:r>
              <a:rPr lang="en-US" sz="4000" dirty="0" smtClean="0">
                <a:latin typeface="+mj-lt"/>
              </a:rPr>
              <a:t>Why?</a:t>
            </a:r>
          </a:p>
          <a:p>
            <a:pPr marL="571500" indent="-571500" algn="l">
              <a:buFont typeface="Wingdings" panose="05000000000000000000" pitchFamily="2" charset="2"/>
              <a:buChar char="ü"/>
            </a:pPr>
            <a:r>
              <a:rPr lang="en-US" sz="4000" dirty="0" smtClean="0">
                <a:latin typeface="+mj-lt"/>
              </a:rPr>
              <a:t>Who?</a:t>
            </a:r>
          </a:p>
          <a:p>
            <a:pPr marL="571500" indent="-571500" algn="l">
              <a:buFont typeface="Wingdings" panose="05000000000000000000" pitchFamily="2" charset="2"/>
              <a:buChar char="ü"/>
            </a:pPr>
            <a:r>
              <a:rPr lang="en-US" sz="4000" dirty="0" smtClean="0">
                <a:latin typeface="+mj-lt"/>
              </a:rPr>
              <a:t>What?</a:t>
            </a:r>
          </a:p>
          <a:p>
            <a:pPr marL="571500" indent="-571500" algn="l">
              <a:buFont typeface="Wingdings" panose="05000000000000000000" pitchFamily="2" charset="2"/>
              <a:buChar char="ü"/>
            </a:pPr>
            <a:r>
              <a:rPr lang="en-US" sz="4000" dirty="0" smtClean="0">
                <a:latin typeface="+mj-lt"/>
              </a:rPr>
              <a:t>How?</a:t>
            </a:r>
          </a:p>
          <a:p>
            <a:pPr marL="571500" indent="-571500" algn="l">
              <a:buFont typeface="Wingdings" panose="05000000000000000000" pitchFamily="2" charset="2"/>
              <a:buChar char="ü"/>
            </a:pPr>
            <a:r>
              <a:rPr lang="en-US" sz="4000" dirty="0" smtClean="0">
                <a:latin typeface="+mj-lt"/>
              </a:rPr>
              <a:t>How </a:t>
            </a:r>
            <a:r>
              <a:rPr lang="en-US" sz="4000" dirty="0">
                <a:latin typeface="+mj-lt"/>
              </a:rPr>
              <a:t>Much?</a:t>
            </a:r>
            <a:r>
              <a:rPr lang="en-US" sz="3600" dirty="0"/>
              <a:t> </a:t>
            </a:r>
          </a:p>
          <a:p>
            <a:endParaRPr lang="en-US" sz="3600" dirty="0"/>
          </a:p>
        </p:txBody>
      </p:sp>
    </p:spTree>
    <p:extLst>
      <p:ext uri="{BB962C8B-B14F-4D97-AF65-F5344CB8AC3E}">
        <p14:creationId xmlns:p14="http://schemas.microsoft.com/office/powerpoint/2010/main" val="2957351343"/>
      </p:ext>
    </p:extLst>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6093976"/>
          </a:xfrm>
          <a:prstGeom prst="rect">
            <a:avLst/>
          </a:prstGeom>
          <a:noFill/>
        </p:spPr>
        <p:txBody>
          <a:bodyPr wrap="square" rtlCol="0">
            <a:spAutoFit/>
          </a:bodyPr>
          <a:lstStyle/>
          <a:p>
            <a:r>
              <a:rPr lang="en-US" sz="2000" b="1" dirty="0"/>
              <a:t>Mistral Security, </a:t>
            </a:r>
            <a:r>
              <a:rPr lang="en-US" sz="2000" b="1" dirty="0" err="1"/>
              <a:t>Inc</a:t>
            </a:r>
            <a:r>
              <a:rPr lang="en-US" sz="2000" b="1" dirty="0"/>
              <a:t> Agrees to Pay $458,000 to Resolve Allegations That it Overbilled the Government on Two Government-funded Grants to Provide Drug Detection Kits</a:t>
            </a:r>
            <a:br>
              <a:rPr lang="en-US" sz="2000" b="1" dirty="0"/>
            </a:br>
            <a:endParaRPr lang="en-US" sz="2000" dirty="0">
              <a:solidFill>
                <a:srgbClr val="034763"/>
              </a:solidFill>
            </a:endParaRPr>
          </a:p>
          <a:p>
            <a:r>
              <a:rPr lang="en-US" sz="2000" dirty="0"/>
              <a:t>Mistral Security, Inc. (MSI) located in Bethesda, Maryland has agreed to pay $458,000 to settle allegations under the False Claims Act that it mischarged the government for unapproved overhead costs in connection with two government-funded grants to provide certain school districts with aerosol-based drug detection kits</a:t>
            </a:r>
            <a:r>
              <a:rPr lang="en-US" sz="2000" dirty="0" smtClean="0"/>
              <a:t>.</a:t>
            </a:r>
          </a:p>
          <a:p>
            <a:endParaRPr lang="en-US" sz="2000" dirty="0"/>
          </a:p>
          <a:p>
            <a:r>
              <a:rPr lang="en-US" sz="2000" dirty="0" smtClean="0"/>
              <a:t>During </a:t>
            </a:r>
            <a:r>
              <a:rPr lang="en-US" sz="2000" dirty="0"/>
              <a:t>a financial audit conducted in late January and early February 2007, the government found that </a:t>
            </a:r>
            <a:r>
              <a:rPr lang="en-US" sz="2000" b="1" dirty="0"/>
              <a:t>MSI had billed the government for overhead costs that were not approved</a:t>
            </a:r>
            <a:r>
              <a:rPr lang="en-US" sz="2000" dirty="0"/>
              <a:t> as part of the cooperative </a:t>
            </a:r>
            <a:r>
              <a:rPr lang="en-US" sz="2000" dirty="0" smtClean="0"/>
              <a:t>agreements, </a:t>
            </a:r>
            <a:r>
              <a:rPr lang="en-US" sz="2000" dirty="0"/>
              <a:t>thereby inflating the cost of the drug detection kits.</a:t>
            </a:r>
          </a:p>
          <a:p>
            <a:endParaRPr lang="en-US" sz="2000" dirty="0" smtClean="0">
              <a:solidFill>
                <a:srgbClr val="034763"/>
              </a:solidFill>
            </a:endParaRPr>
          </a:p>
          <a:p>
            <a:r>
              <a:rPr lang="en-US" sz="2000" b="1" dirty="0" smtClean="0">
                <a:solidFill>
                  <a:srgbClr val="034763"/>
                </a:solidFill>
              </a:rPr>
              <a:t>No approved indirect cost agreement in place.  Company stated this was their way of making a profit.</a:t>
            </a:r>
            <a:endParaRPr lang="en-US" b="1" dirty="0" smtClean="0">
              <a:solidFill>
                <a:srgbClr val="034763"/>
              </a:solidFill>
            </a:endParaRPr>
          </a:p>
          <a:p>
            <a:endParaRPr lang="en-US" dirty="0" smtClean="0">
              <a:solidFill>
                <a:srgbClr val="034763"/>
              </a:solidFill>
            </a:endParaRPr>
          </a:p>
          <a:p>
            <a:r>
              <a:rPr lang="en-US" sz="1400" dirty="0" smtClean="0">
                <a:solidFill>
                  <a:srgbClr val="034763"/>
                </a:solidFill>
              </a:rPr>
              <a:t>Source</a:t>
            </a:r>
            <a:r>
              <a:rPr lang="en-US" sz="1400" dirty="0">
                <a:solidFill>
                  <a:srgbClr val="034763"/>
                </a:solidFill>
              </a:rPr>
              <a:t>: Excerpted from a September </a:t>
            </a:r>
            <a:r>
              <a:rPr lang="en-US" sz="1400" dirty="0" smtClean="0">
                <a:solidFill>
                  <a:srgbClr val="034763"/>
                </a:solidFill>
              </a:rPr>
              <a:t>30, 2011, </a:t>
            </a:r>
            <a:r>
              <a:rPr lang="en-US" sz="1400" dirty="0">
                <a:solidFill>
                  <a:srgbClr val="034763"/>
                </a:solidFill>
              </a:rPr>
              <a:t>U.S. Department of Justice Press Release, </a:t>
            </a:r>
            <a:r>
              <a:rPr lang="en-US" sz="1400" dirty="0" smtClean="0">
                <a:solidFill>
                  <a:srgbClr val="034763"/>
                </a:solidFill>
              </a:rPr>
              <a:t>District </a:t>
            </a:r>
            <a:r>
              <a:rPr lang="en-US" sz="1400" dirty="0">
                <a:solidFill>
                  <a:srgbClr val="034763"/>
                </a:solidFill>
              </a:rPr>
              <a:t>of </a:t>
            </a:r>
            <a:r>
              <a:rPr lang="en-US" sz="1400" dirty="0" smtClean="0">
                <a:solidFill>
                  <a:srgbClr val="034763"/>
                </a:solidFill>
              </a:rPr>
              <a:t>Maryland </a:t>
            </a:r>
            <a:endParaRPr lang="en-US" sz="1400" dirty="0">
              <a:solidFill>
                <a:srgbClr val="034763"/>
              </a:solidFill>
            </a:endParaRPr>
          </a:p>
          <a:p>
            <a:endParaRPr lang="en-US" dirty="0">
              <a:solidFill>
                <a:srgbClr val="034763"/>
              </a:solidFill>
            </a:endParaRPr>
          </a:p>
        </p:txBody>
      </p:sp>
    </p:spTree>
    <p:extLst>
      <p:ext uri="{BB962C8B-B14F-4D97-AF65-F5344CB8AC3E}">
        <p14:creationId xmlns:p14="http://schemas.microsoft.com/office/powerpoint/2010/main" val="2646510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0"/>
            <a:ext cx="9067800" cy="6771084"/>
          </a:xfrm>
          <a:prstGeom prst="rect">
            <a:avLst/>
          </a:prstGeom>
          <a:noFill/>
        </p:spPr>
        <p:txBody>
          <a:bodyPr wrap="square" rtlCol="0">
            <a:spAutoFit/>
          </a:bodyPr>
          <a:lstStyle/>
          <a:p>
            <a:pPr algn="ctr"/>
            <a:r>
              <a:rPr lang="en-US" sz="2000" b="1" dirty="0" smtClean="0">
                <a:solidFill>
                  <a:srgbClr val="034763"/>
                </a:solidFill>
              </a:rPr>
              <a:t>CONGRESSMAN CHAKA FATTAH AND FOUR ASSOCIATES CHARGED WITH PARTICIPATING IN A RACKETEETING CONSIPRACY</a:t>
            </a:r>
          </a:p>
          <a:p>
            <a:endParaRPr lang="en-US" sz="2000" dirty="0">
              <a:solidFill>
                <a:srgbClr val="034763"/>
              </a:solidFill>
            </a:endParaRPr>
          </a:p>
          <a:p>
            <a:endParaRPr lang="en-US" sz="2000" dirty="0">
              <a:solidFill>
                <a:srgbClr val="034763"/>
              </a:solidFill>
            </a:endParaRPr>
          </a:p>
          <a:p>
            <a:r>
              <a:rPr lang="en-US" sz="2000" dirty="0" smtClean="0">
                <a:solidFill>
                  <a:srgbClr val="034763"/>
                </a:solidFill>
              </a:rPr>
              <a:t>Congressman </a:t>
            </a:r>
            <a:r>
              <a:rPr lang="en-US" sz="2000" dirty="0">
                <a:solidFill>
                  <a:srgbClr val="034763"/>
                </a:solidFill>
              </a:rPr>
              <a:t>Chaka Fattah Sr., 58, of Philadelphia; lobbyist Herbert </a:t>
            </a:r>
            <a:r>
              <a:rPr lang="en-US" sz="2000" dirty="0" err="1">
                <a:solidFill>
                  <a:srgbClr val="034763"/>
                </a:solidFill>
              </a:rPr>
              <a:t>Vederman</a:t>
            </a:r>
            <a:r>
              <a:rPr lang="en-US" sz="2000" dirty="0">
                <a:solidFill>
                  <a:srgbClr val="034763"/>
                </a:solidFill>
              </a:rPr>
              <a:t>, 69, of Palm Beach, Florida; Fattah’s Congressional District Director Bonnie Bowser, 59, of Philadelphia; and Robert Brand, 69, of Philadelphia; and Karen Nicholas, 57, of Williamstown, New Jersey, were charged </a:t>
            </a:r>
            <a:r>
              <a:rPr lang="en-US" sz="2000" dirty="0" smtClean="0">
                <a:solidFill>
                  <a:srgbClr val="034763"/>
                </a:solidFill>
              </a:rPr>
              <a:t>in </a:t>
            </a:r>
            <a:r>
              <a:rPr lang="en-US" sz="2000" dirty="0">
                <a:solidFill>
                  <a:srgbClr val="034763"/>
                </a:solidFill>
              </a:rPr>
              <a:t>a 29-count indictment with participating in a racketeering conspiracy and other crimes, including bribery; conspiracy to commit mail, wire and honest services fraud; and multiple counts of mail fraud, falsification of records, bank fraud, making false statements to a financial institution and money laundering. </a:t>
            </a:r>
            <a:endParaRPr lang="en-US" sz="2000" dirty="0" smtClean="0">
              <a:solidFill>
                <a:srgbClr val="034763"/>
              </a:solidFill>
            </a:endParaRPr>
          </a:p>
          <a:p>
            <a:endParaRPr lang="en-US" sz="2000" dirty="0" smtClean="0">
              <a:solidFill>
                <a:srgbClr val="034763"/>
              </a:solidFill>
            </a:endParaRPr>
          </a:p>
          <a:p>
            <a:r>
              <a:rPr lang="en-US" sz="2000" dirty="0" smtClean="0">
                <a:solidFill>
                  <a:srgbClr val="034763"/>
                </a:solidFill>
              </a:rPr>
              <a:t>One of the alleged schemes involved the use of $600,000 in charitable donations and federal grant funds to pay off a campaign loan related to Fattah’s failed </a:t>
            </a:r>
            <a:r>
              <a:rPr lang="en-US" sz="2000" dirty="0">
                <a:solidFill>
                  <a:srgbClr val="034763"/>
                </a:solidFill>
              </a:rPr>
              <a:t>2007 campaign to serve as mayor of </a:t>
            </a:r>
            <a:r>
              <a:rPr lang="en-US" sz="2000" dirty="0" smtClean="0">
                <a:solidFill>
                  <a:srgbClr val="034763"/>
                </a:solidFill>
              </a:rPr>
              <a:t>Philadelphia.</a:t>
            </a:r>
          </a:p>
          <a:p>
            <a:endParaRPr lang="en-US" sz="2000" dirty="0">
              <a:solidFill>
                <a:srgbClr val="034763"/>
              </a:solidFill>
            </a:endParaRPr>
          </a:p>
          <a:p>
            <a:r>
              <a:rPr lang="en-US" sz="2000" dirty="0" smtClean="0">
                <a:solidFill>
                  <a:srgbClr val="034763"/>
                </a:solidFill>
              </a:rPr>
              <a:t>*  Fattah was found guilty of all 23 charges in June 2016 and sentenced to 10 years in federal prison in December 2016.</a:t>
            </a:r>
            <a:endParaRPr lang="en-US" sz="2000" dirty="0">
              <a:solidFill>
                <a:srgbClr val="034763"/>
              </a:solidFill>
            </a:endParaRPr>
          </a:p>
          <a:p>
            <a:endParaRPr lang="en-US" sz="2000" dirty="0" smtClean="0">
              <a:solidFill>
                <a:srgbClr val="034763"/>
              </a:solidFill>
            </a:endParaRPr>
          </a:p>
          <a:p>
            <a:endParaRPr lang="en-US" sz="2000" dirty="0">
              <a:solidFill>
                <a:srgbClr val="034763"/>
              </a:solidFill>
            </a:endParaRPr>
          </a:p>
          <a:p>
            <a:r>
              <a:rPr lang="en-US" sz="1400" dirty="0" smtClean="0">
                <a:solidFill>
                  <a:srgbClr val="034763"/>
                </a:solidFill>
              </a:rPr>
              <a:t>Source</a:t>
            </a:r>
            <a:r>
              <a:rPr lang="en-US" sz="1400" dirty="0">
                <a:solidFill>
                  <a:srgbClr val="034763"/>
                </a:solidFill>
              </a:rPr>
              <a:t>: Excerpted from a </a:t>
            </a:r>
            <a:r>
              <a:rPr lang="en-US" sz="1400" dirty="0" smtClean="0">
                <a:solidFill>
                  <a:srgbClr val="034763"/>
                </a:solidFill>
              </a:rPr>
              <a:t>July 29, 2015, </a:t>
            </a:r>
            <a:r>
              <a:rPr lang="en-US" sz="1400" dirty="0">
                <a:solidFill>
                  <a:srgbClr val="034763"/>
                </a:solidFill>
              </a:rPr>
              <a:t>U.S. Department of Justice Press </a:t>
            </a:r>
            <a:r>
              <a:rPr lang="en-US" sz="1400" dirty="0" smtClean="0">
                <a:solidFill>
                  <a:srgbClr val="034763"/>
                </a:solidFill>
              </a:rPr>
              <a:t>Release</a:t>
            </a:r>
            <a:endParaRPr lang="en-US" sz="1400" dirty="0">
              <a:solidFill>
                <a:srgbClr val="034763"/>
              </a:solidFill>
            </a:endParaRPr>
          </a:p>
        </p:txBody>
      </p:sp>
    </p:spTree>
    <p:extLst>
      <p:ext uri="{BB962C8B-B14F-4D97-AF65-F5344CB8AC3E}">
        <p14:creationId xmlns:p14="http://schemas.microsoft.com/office/powerpoint/2010/main" val="2977202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dirty="0" smtClean="0"/>
          </a:p>
        </p:txBody>
      </p:sp>
      <p:sp>
        <p:nvSpPr>
          <p:cNvPr id="11267" name="Content Placeholder 2"/>
          <p:cNvSpPr>
            <a:spLocks noGrp="1"/>
          </p:cNvSpPr>
          <p:nvPr>
            <p:ph idx="1"/>
          </p:nvPr>
        </p:nvSpPr>
        <p:spPr/>
        <p:txBody>
          <a:bodyPr/>
          <a:lstStyle/>
          <a:p>
            <a:endParaRPr lang="en-US" dirty="0" smtClean="0"/>
          </a:p>
        </p:txBody>
      </p:sp>
      <p:sp>
        <p:nvSpPr>
          <p:cNvPr id="11268" name="TextBox 3"/>
          <p:cNvSpPr txBox="1">
            <a:spLocks noChangeArrowheads="1"/>
          </p:cNvSpPr>
          <p:nvPr/>
        </p:nvSpPr>
        <p:spPr bwMode="auto">
          <a:xfrm>
            <a:off x="0" y="0"/>
            <a:ext cx="9130592" cy="6858000"/>
          </a:xfrm>
          <a:prstGeom prst="rect">
            <a:avLst/>
          </a:prstGeom>
          <a:blipFill>
            <a:blip r:embed="rId3"/>
            <a:tile tx="0" ty="0" sx="100000" sy="100000" flip="none" algn="tl"/>
          </a:blipFill>
          <a:ln w="9525">
            <a:noFill/>
            <a:miter lim="800000"/>
            <a:headEnd/>
            <a:tailEnd/>
          </a:ln>
        </p:spPr>
        <p:txBody>
          <a:bodyPr/>
          <a:lstStyle/>
          <a:p>
            <a:pPr algn="ctr" eaLnBrk="0" fontAlgn="base" hangingPunct="0">
              <a:spcBef>
                <a:spcPct val="0"/>
              </a:spcBef>
              <a:spcAft>
                <a:spcPct val="0"/>
              </a:spcAft>
              <a:defRPr/>
            </a:pPr>
            <a:r>
              <a:rPr lang="en-US" sz="2000" b="1" dirty="0">
                <a:latin typeface="Arial" panose="020B0604020202020204" pitchFamily="34" charset="0"/>
                <a:cs typeface="Arial" panose="020B0604020202020204" pitchFamily="34" charset="0"/>
              </a:rPr>
              <a:t>Former </a:t>
            </a:r>
            <a:r>
              <a:rPr lang="en-US" sz="2000" b="1" dirty="0" smtClean="0">
                <a:latin typeface="Arial" panose="020B0604020202020204" pitchFamily="34" charset="0"/>
                <a:cs typeface="Arial" panose="020B0604020202020204" pitchFamily="34" charset="0"/>
              </a:rPr>
              <a:t>E/D, Office Manager and </a:t>
            </a:r>
            <a:r>
              <a:rPr lang="en-US" sz="2000" b="1" dirty="0">
                <a:latin typeface="Arial" panose="020B0604020202020204" pitchFamily="34" charset="0"/>
                <a:cs typeface="Arial" panose="020B0604020202020204" pitchFamily="34" charset="0"/>
              </a:rPr>
              <a:t>Legal Assistant of American Samoa Non-profit </a:t>
            </a:r>
            <a:r>
              <a:rPr lang="en-US" sz="2000" b="1" dirty="0" smtClean="0">
                <a:latin typeface="Arial" panose="020B0604020202020204" pitchFamily="34" charset="0"/>
                <a:cs typeface="Arial" panose="020B0604020202020204" pitchFamily="34" charset="0"/>
              </a:rPr>
              <a:t>Sentenced </a:t>
            </a:r>
            <a:r>
              <a:rPr lang="en-US" sz="2000" b="1" dirty="0">
                <a:latin typeface="Arial" panose="020B0604020202020204" pitchFamily="34" charset="0"/>
                <a:cs typeface="Arial" panose="020B0604020202020204" pitchFamily="34" charset="0"/>
              </a:rPr>
              <a:t>for Stealing Nearly $160,000 in Federal Grant Funds</a:t>
            </a:r>
            <a:endParaRPr lang="en-US" sz="2000" b="1" dirty="0" smtClean="0">
              <a:solidFill>
                <a:srgbClr val="000000">
                  <a:lumMod val="10000"/>
                </a:srgbClr>
              </a:solidFill>
              <a:latin typeface="Arial" panose="020B0604020202020204" pitchFamily="34" charset="0"/>
              <a:cs typeface="Arial" panose="020B0604020202020204" pitchFamily="34" charset="0"/>
            </a:endParaRPr>
          </a:p>
          <a:p>
            <a:pPr eaLnBrk="0" fontAlgn="base" hangingPunct="0">
              <a:spcBef>
                <a:spcPct val="0"/>
              </a:spcBef>
              <a:spcAft>
                <a:spcPct val="0"/>
              </a:spcAft>
              <a:defRPr/>
            </a:pPr>
            <a:endParaRPr lang="en-US" sz="200" dirty="0">
              <a:solidFill>
                <a:srgbClr val="000000">
                  <a:lumMod val="10000"/>
                </a:srgbClr>
              </a:solidFill>
              <a:latin typeface="Arial" panose="020B0604020202020204" pitchFamily="34" charset="0"/>
              <a:cs typeface="Arial" panose="020B0604020202020204" pitchFamily="34" charset="0"/>
            </a:endParaRPr>
          </a:p>
          <a:p>
            <a:pPr marL="342900" indent="-342900" eaLnBrk="0" fontAlgn="base" hangingPunct="0">
              <a:spcBef>
                <a:spcPct val="0"/>
              </a:spcBef>
              <a:spcAft>
                <a:spcPct val="0"/>
              </a:spcAft>
              <a:buFont typeface="Wingdings" panose="05000000000000000000" pitchFamily="2" charset="2"/>
              <a:buChar char="§"/>
              <a:defRPr/>
            </a:pPr>
            <a:endParaRPr lang="en-US" sz="800" dirty="0" smtClean="0">
              <a:solidFill>
                <a:srgbClr val="000000">
                  <a:lumMod val="10000"/>
                </a:srgb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smtClean="0">
                <a:latin typeface="Arial" panose="020B0604020202020204" pitchFamily="34" charset="0"/>
                <a:cs typeface="Arial" panose="020B0604020202020204" pitchFamily="34" charset="0"/>
              </a:rPr>
              <a:t>Between </a:t>
            </a:r>
            <a:r>
              <a:rPr lang="en-US" sz="2000" dirty="0">
                <a:latin typeface="Arial" panose="020B0604020202020204" pitchFamily="34" charset="0"/>
                <a:cs typeface="Arial" panose="020B0604020202020204" pitchFamily="34" charset="0"/>
              </a:rPr>
              <a:t>September 2005 and September 2007, Julie </a:t>
            </a:r>
            <a:r>
              <a:rPr lang="en-US" sz="2000" dirty="0" err="1">
                <a:latin typeface="Arial" panose="020B0604020202020204" pitchFamily="34" charset="0"/>
                <a:cs typeface="Arial" panose="020B0604020202020204" pitchFamily="34" charset="0"/>
              </a:rPr>
              <a:t>Matau</a:t>
            </a:r>
            <a:r>
              <a:rPr lang="en-US" sz="2000" dirty="0">
                <a:latin typeface="Arial" panose="020B0604020202020204" pitchFamily="34" charset="0"/>
                <a:cs typeface="Arial" panose="020B0604020202020204" pitchFamily="34" charset="0"/>
              </a:rPr>
              <a:t> and </a:t>
            </a:r>
            <a:r>
              <a:rPr lang="en-US" sz="2000" dirty="0" smtClean="0">
                <a:latin typeface="Arial" panose="020B0604020202020204" pitchFamily="34" charset="0"/>
                <a:cs typeface="Arial" panose="020B0604020202020204" pitchFamily="34" charset="0"/>
              </a:rPr>
              <a:t>David Wagner </a:t>
            </a:r>
            <a:r>
              <a:rPr lang="en-US" sz="2000" dirty="0">
                <a:latin typeface="Arial" panose="020B0604020202020204" pitchFamily="34" charset="0"/>
                <a:cs typeface="Arial" panose="020B0604020202020204" pitchFamily="34" charset="0"/>
              </a:rPr>
              <a:t>arranged for themselves, Andrea </a:t>
            </a:r>
            <a:r>
              <a:rPr lang="en-US" sz="2000" dirty="0" err="1">
                <a:latin typeface="Arial" panose="020B0604020202020204" pitchFamily="34" charset="0"/>
                <a:cs typeface="Arial" panose="020B0604020202020204" pitchFamily="34" charset="0"/>
              </a:rPr>
              <a:t>Matau</a:t>
            </a:r>
            <a:r>
              <a:rPr lang="en-US" sz="2000" dirty="0">
                <a:latin typeface="Arial" panose="020B0604020202020204" pitchFamily="34" charset="0"/>
                <a:cs typeface="Arial" panose="020B0604020202020204" pitchFamily="34" charset="0"/>
              </a:rPr>
              <a:t>, and Julie and Andrea </a:t>
            </a:r>
            <a:r>
              <a:rPr lang="en-US" sz="2000" dirty="0" err="1">
                <a:latin typeface="Arial" panose="020B0604020202020204" pitchFamily="34" charset="0"/>
                <a:cs typeface="Arial" panose="020B0604020202020204" pitchFamily="34" charset="0"/>
              </a:rPr>
              <a:t>Matau’s</a:t>
            </a:r>
            <a:r>
              <a:rPr lang="en-US" sz="2000" dirty="0">
                <a:latin typeface="Arial" panose="020B0604020202020204" pitchFamily="34" charset="0"/>
                <a:cs typeface="Arial" panose="020B0604020202020204" pitchFamily="34" charset="0"/>
              </a:rPr>
              <a:t> relatives to receive unlawful payments from the federal grant funds. </a:t>
            </a: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 her guilty plea, Julie </a:t>
            </a:r>
            <a:r>
              <a:rPr lang="en-US" sz="2000" dirty="0" err="1">
                <a:latin typeface="Arial" panose="020B0604020202020204" pitchFamily="34" charset="0"/>
                <a:cs typeface="Arial" panose="020B0604020202020204" pitchFamily="34" charset="0"/>
              </a:rPr>
              <a:t>Matau</a:t>
            </a:r>
            <a:r>
              <a:rPr lang="en-US" sz="2000" dirty="0">
                <a:latin typeface="Arial" panose="020B0604020202020204" pitchFamily="34" charset="0"/>
                <a:cs typeface="Arial" panose="020B0604020202020204" pitchFamily="34" charset="0"/>
              </a:rPr>
              <a:t> admitted that she knew that they had no legal entitlement to receive these federal grant funds and that their receipt of the federal funds violated the terms and conditions of the grants.  Julie </a:t>
            </a:r>
            <a:r>
              <a:rPr lang="en-US" sz="2000" dirty="0" err="1">
                <a:latin typeface="Arial" panose="020B0604020202020204" pitchFamily="34" charset="0"/>
                <a:cs typeface="Arial" panose="020B0604020202020204" pitchFamily="34" charset="0"/>
              </a:rPr>
              <a:t>Matau</a:t>
            </a:r>
            <a:r>
              <a:rPr lang="en-US" sz="2000" dirty="0">
                <a:latin typeface="Arial" panose="020B0604020202020204" pitchFamily="34" charset="0"/>
                <a:cs typeface="Arial" panose="020B0604020202020204" pitchFamily="34" charset="0"/>
              </a:rPr>
              <a:t> also admitted that she had no intention of repaying the money to ULSC or the federal government, or of requiring others to repay the money. </a:t>
            </a: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 his guilty plea, Wagner admitted that, with Julie </a:t>
            </a:r>
            <a:r>
              <a:rPr lang="en-US" sz="2000" dirty="0" err="1">
                <a:latin typeface="Arial" panose="020B0604020202020204" pitchFamily="34" charset="0"/>
                <a:cs typeface="Arial" panose="020B0604020202020204" pitchFamily="34" charset="0"/>
              </a:rPr>
              <a:t>Matau’s</a:t>
            </a:r>
            <a:r>
              <a:rPr lang="en-US" sz="2000" dirty="0">
                <a:latin typeface="Arial" panose="020B0604020202020204" pitchFamily="34" charset="0"/>
                <a:cs typeface="Arial" panose="020B0604020202020204" pitchFamily="34" charset="0"/>
              </a:rPr>
              <a:t> assistance, he received a number of unlawful “salary advances.”  </a:t>
            </a:r>
            <a:r>
              <a:rPr lang="en-US" sz="2000" b="1" dirty="0">
                <a:latin typeface="Arial" panose="020B0604020202020204" pitchFamily="34" charset="0"/>
                <a:cs typeface="Arial" panose="020B0604020202020204" pitchFamily="34" charset="0"/>
              </a:rPr>
              <a:t>Wagner also admitted that he signed blank ULSC checks </a:t>
            </a:r>
            <a:r>
              <a:rPr lang="en-US" sz="2000" dirty="0">
                <a:latin typeface="Arial" panose="020B0604020202020204" pitchFamily="34" charset="0"/>
                <a:cs typeface="Arial" panose="020B0604020202020204" pitchFamily="34" charset="0"/>
              </a:rPr>
              <a:t>for Julie </a:t>
            </a:r>
            <a:r>
              <a:rPr lang="en-US" sz="2000" dirty="0" err="1">
                <a:latin typeface="Arial" panose="020B0604020202020204" pitchFamily="34" charset="0"/>
                <a:cs typeface="Arial" panose="020B0604020202020204" pitchFamily="34" charset="0"/>
              </a:rPr>
              <a:t>Matau’s</a:t>
            </a:r>
            <a:r>
              <a:rPr lang="en-US" sz="2000" dirty="0">
                <a:latin typeface="Arial" panose="020B0604020202020204" pitchFamily="34" charset="0"/>
                <a:cs typeface="Arial" panose="020B0604020202020204" pitchFamily="34" charset="0"/>
              </a:rPr>
              <a:t> use in exchange for the unlawful payments that she provided to </a:t>
            </a:r>
            <a:r>
              <a:rPr lang="en-US" sz="2000" dirty="0" smtClean="0">
                <a:latin typeface="Arial" panose="020B0604020202020204" pitchFamily="34" charset="0"/>
                <a:cs typeface="Arial" panose="020B0604020202020204" pitchFamily="34" charset="0"/>
              </a:rPr>
              <a:t>him.  </a:t>
            </a:r>
          </a:p>
          <a:p>
            <a:pPr marL="285750" indent="-285750">
              <a:buFont typeface="Arial" panose="020B0604020202020204" pitchFamily="34" charset="0"/>
              <a:buChar char="•"/>
            </a:pPr>
            <a:endParaRPr lang="en-US" sz="2000" b="1" u="sng"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u="sng" dirty="0" smtClean="0">
                <a:solidFill>
                  <a:srgbClr val="000000"/>
                </a:solidFill>
                <a:latin typeface="Arial" panose="020B0604020202020204" pitchFamily="34" charset="0"/>
                <a:cs typeface="Arial" panose="020B0604020202020204" pitchFamily="34" charset="0"/>
              </a:rPr>
              <a:t>No Board oversight during this period!</a:t>
            </a:r>
          </a:p>
          <a:p>
            <a:pPr eaLnBrk="0" fontAlgn="base" hangingPunct="0">
              <a:spcBef>
                <a:spcPct val="0"/>
              </a:spcBef>
              <a:spcAft>
                <a:spcPct val="0"/>
              </a:spcAft>
            </a:pPr>
            <a:endParaRPr lang="en-US" sz="2000" dirty="0">
              <a:solidFill>
                <a:srgbClr val="000000"/>
              </a:solidFill>
            </a:endParaRPr>
          </a:p>
        </p:txBody>
      </p:sp>
      <p:sp>
        <p:nvSpPr>
          <p:cNvPr id="2" name="TextBox 1"/>
          <p:cNvSpPr txBox="1"/>
          <p:nvPr/>
        </p:nvSpPr>
        <p:spPr>
          <a:xfrm>
            <a:off x="0" y="6500086"/>
            <a:ext cx="9130592" cy="338554"/>
          </a:xfrm>
          <a:prstGeom prst="rect">
            <a:avLst/>
          </a:prstGeom>
          <a:noFill/>
        </p:spPr>
        <p:txBody>
          <a:bodyPr wrap="square" rtlCol="0">
            <a:spAutoFit/>
          </a:bodyPr>
          <a:lstStyle/>
          <a:p>
            <a:pPr algn="ctr" eaLnBrk="0" fontAlgn="base" hangingPunct="0">
              <a:spcBef>
                <a:spcPct val="0"/>
              </a:spcBef>
              <a:spcAft>
                <a:spcPct val="0"/>
              </a:spcAft>
            </a:pPr>
            <a:r>
              <a:rPr lang="en-US" sz="1600" dirty="0" smtClean="0">
                <a:solidFill>
                  <a:srgbClr val="000000">
                    <a:lumMod val="10000"/>
                  </a:srgbClr>
                </a:solidFill>
                <a:cs typeface="Arial" panose="020B0604020202020204" pitchFamily="34" charset="0"/>
              </a:rPr>
              <a:t>Source:  Press Release, U.S. Attorney’s Office for the Northern District of California March 28, 2012</a:t>
            </a:r>
            <a:endParaRPr lang="en-US" sz="1600" dirty="0">
              <a:solidFill>
                <a:srgbClr val="000000">
                  <a:lumMod val="10000"/>
                </a:srgbClr>
              </a:solidFill>
              <a:cs typeface="Arial" panose="020B0604020202020204" pitchFamily="34" charset="0"/>
            </a:endParaRPr>
          </a:p>
        </p:txBody>
      </p:sp>
    </p:spTree>
    <p:extLst>
      <p:ext uri="{BB962C8B-B14F-4D97-AF65-F5344CB8AC3E}">
        <p14:creationId xmlns:p14="http://schemas.microsoft.com/office/powerpoint/2010/main" val="3621442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Guidance</a:t>
            </a:r>
            <a:endParaRPr lang="en-US" dirty="0"/>
          </a:p>
        </p:txBody>
      </p:sp>
      <p:sp>
        <p:nvSpPr>
          <p:cNvPr id="3" name="Content Placeholder 2"/>
          <p:cNvSpPr>
            <a:spLocks noGrp="1"/>
          </p:cNvSpPr>
          <p:nvPr>
            <p:ph idx="1"/>
          </p:nvPr>
        </p:nvSpPr>
        <p:spPr>
          <a:xfrm>
            <a:off x="457200" y="1143000"/>
            <a:ext cx="8305800" cy="4648200"/>
          </a:xfrm>
        </p:spPr>
        <p:txBody>
          <a:bodyPr>
            <a:normAutofit/>
          </a:bodyPr>
          <a:lstStyle/>
          <a:p>
            <a:pPr>
              <a:buFont typeface="Wingdings" panose="05000000000000000000" pitchFamily="2" charset="2"/>
              <a:buChar char="§"/>
            </a:pPr>
            <a:r>
              <a:rPr lang="en-US" sz="2400" dirty="0" smtClean="0"/>
              <a:t>OMB’s </a:t>
            </a:r>
            <a:r>
              <a:rPr lang="en-US" sz="2400" i="1" dirty="0"/>
              <a:t>Uniform Administrative Requirements, Cost Principles, and Audit Requirements for Federal </a:t>
            </a:r>
            <a:r>
              <a:rPr lang="en-US" sz="2400" i="1" dirty="0" smtClean="0"/>
              <a:t>Awards 2 CFR § 200 </a:t>
            </a:r>
            <a:r>
              <a:rPr lang="en-US" sz="2400" dirty="0" smtClean="0"/>
              <a:t>(“Uniform Guidance”).  Implemented December 2014, supersedes prior OMB circulars.</a:t>
            </a:r>
          </a:p>
          <a:p>
            <a:pPr>
              <a:buFont typeface="Wingdings" panose="05000000000000000000" pitchFamily="2" charset="2"/>
              <a:buChar char="§"/>
            </a:pPr>
            <a:r>
              <a:rPr lang="en-US" sz="2400" dirty="0" smtClean="0"/>
              <a:t>The </a:t>
            </a:r>
            <a:r>
              <a:rPr lang="en-US" sz="2400" i="1" dirty="0" smtClean="0"/>
              <a:t>2017 </a:t>
            </a:r>
            <a:r>
              <a:rPr lang="en-US" sz="2400" i="1" dirty="0"/>
              <a:t>DOJ Grants Financial </a:t>
            </a:r>
            <a:r>
              <a:rPr lang="en-US" sz="2400" i="1" dirty="0" smtClean="0"/>
              <a:t>Guide</a:t>
            </a:r>
            <a:r>
              <a:rPr lang="en-US" sz="2400" dirty="0" smtClean="0"/>
              <a:t> </a:t>
            </a:r>
            <a:r>
              <a:rPr lang="en-US" sz="2400" dirty="0"/>
              <a:t>serves as the primary reference manual to assist OJP, OVW, and COPS Office award </a:t>
            </a:r>
            <a:r>
              <a:rPr lang="en-US" sz="2400" dirty="0" smtClean="0"/>
              <a:t>recipients</a:t>
            </a:r>
            <a:r>
              <a:rPr lang="en-US" sz="2400" dirty="0" smtClean="0"/>
              <a:t>.</a:t>
            </a:r>
            <a:endParaRPr lang="en-US" sz="2400" dirty="0" smtClean="0"/>
          </a:p>
          <a:p>
            <a:pPr lvl="1">
              <a:buFont typeface="Wingdings" panose="05000000000000000000" pitchFamily="2" charset="2"/>
              <a:buChar char="§"/>
            </a:pPr>
            <a:r>
              <a:rPr lang="en-US" sz="2000" dirty="0" smtClean="0"/>
              <a:t>Section 3.19 gives top audit findings for 2014.  Nice cheat sheet of areas of concern that auditors are seeing when they conduct audits of DOJ grantees – Internal Control weaknesses, lack of sub-recipient monitoring, inadequate accounting systems, FSRs not prepared timely or not supported, etc.</a:t>
            </a:r>
          </a:p>
          <a:p>
            <a:endParaRPr lang="en-US" dirty="0"/>
          </a:p>
          <a:p>
            <a:endParaRPr lang="en-US" dirty="0"/>
          </a:p>
        </p:txBody>
      </p:sp>
    </p:spTree>
    <p:extLst>
      <p:ext uri="{BB962C8B-B14F-4D97-AF65-F5344CB8AC3E}">
        <p14:creationId xmlns:p14="http://schemas.microsoft.com/office/powerpoint/2010/main" val="510475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 Placeholder 3"/>
          <p:cNvSpPr>
            <a:spLocks noGrp="1"/>
          </p:cNvSpPr>
          <p:nvPr>
            <p:ph type="body" idx="1"/>
          </p:nvPr>
        </p:nvSpPr>
        <p:spPr>
          <a:xfrm>
            <a:off x="304800" y="228600"/>
            <a:ext cx="8506968" cy="690054"/>
          </a:xfrm>
        </p:spPr>
        <p:txBody>
          <a:bodyPr>
            <a:normAutofit/>
          </a:bodyPr>
          <a:lstStyle/>
          <a:p>
            <a:r>
              <a:rPr lang="en-US" u="sng" dirty="0"/>
              <a:t>Uniform Guidance 2 CFR § 200.113 Mandatory Disclosures</a:t>
            </a:r>
            <a:endParaRPr lang="en-US" dirty="0"/>
          </a:p>
        </p:txBody>
      </p:sp>
      <p:sp>
        <p:nvSpPr>
          <p:cNvPr id="6" name="Content Placeholder 5"/>
          <p:cNvSpPr>
            <a:spLocks noGrp="1"/>
          </p:cNvSpPr>
          <p:nvPr>
            <p:ph sz="half" idx="2"/>
          </p:nvPr>
        </p:nvSpPr>
        <p:spPr>
          <a:xfrm>
            <a:off x="914400" y="1219200"/>
            <a:ext cx="7924800" cy="5410200"/>
          </a:xfrm>
        </p:spPr>
        <p:txBody>
          <a:bodyPr>
            <a:normAutofit/>
          </a:bodyPr>
          <a:lstStyle/>
          <a:p>
            <a:pPr marL="0" indent="0">
              <a:buNone/>
            </a:pPr>
            <a:r>
              <a:rPr lang="en-US" dirty="0" smtClean="0"/>
              <a:t>Must </a:t>
            </a:r>
            <a:r>
              <a:rPr lang="en-US" dirty="0"/>
              <a:t>disclose, in a timely manner, in writing to the Federal awarding agency or pass-through entity all </a:t>
            </a:r>
            <a:r>
              <a:rPr lang="en-US" dirty="0">
                <a:solidFill>
                  <a:srgbClr val="FF0000"/>
                </a:solidFill>
              </a:rPr>
              <a:t>violations of Federal criminal law</a:t>
            </a:r>
            <a:r>
              <a:rPr lang="en-US" dirty="0"/>
              <a:t> involving fraud, bribery, or gratuity violations potentially affecting the Federal award. </a:t>
            </a:r>
            <a:endParaRPr lang="en-US" dirty="0" smtClean="0"/>
          </a:p>
          <a:p>
            <a:pPr marL="0" indent="0">
              <a:buNone/>
            </a:pPr>
            <a:endParaRPr lang="en-US" dirty="0"/>
          </a:p>
          <a:p>
            <a:pPr marL="0" indent="0">
              <a:buNone/>
            </a:pPr>
            <a:r>
              <a:rPr lang="en-US" dirty="0" smtClean="0"/>
              <a:t>Failure </a:t>
            </a:r>
            <a:r>
              <a:rPr lang="en-US" dirty="0"/>
              <a:t>to make required disclosures can result in any of the remedies described in §</a:t>
            </a:r>
            <a:r>
              <a:rPr lang="en-US" u="sng" dirty="0"/>
              <a:t>217 </a:t>
            </a:r>
            <a:r>
              <a:rPr lang="en-US" u="sng" dirty="0" smtClean="0"/>
              <a:t>200.338 </a:t>
            </a:r>
            <a:r>
              <a:rPr lang="en-US" dirty="0" smtClean="0"/>
              <a:t>Remedies </a:t>
            </a:r>
            <a:r>
              <a:rPr lang="en-US" dirty="0"/>
              <a:t>for noncompliance, including suspension or debarment. (See also 2 CFR Part 180 and 31 U.S.C. 3321).</a:t>
            </a:r>
          </a:p>
          <a:p>
            <a:endParaRPr lang="en-US" sz="1600" dirty="0"/>
          </a:p>
        </p:txBody>
      </p:sp>
    </p:spTree>
    <p:extLst>
      <p:ext uri="{BB962C8B-B14F-4D97-AF65-F5344CB8AC3E}">
        <p14:creationId xmlns:p14="http://schemas.microsoft.com/office/powerpoint/2010/main" val="24585750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smtClean="0"/>
              <a:t>National Defense Authorization Act of 2013 (NDAA)</a:t>
            </a:r>
            <a:endParaRPr lang="en-US" sz="3600" dirty="0"/>
          </a:p>
        </p:txBody>
      </p:sp>
      <p:sp>
        <p:nvSpPr>
          <p:cNvPr id="5" name="Content Placeholder 4"/>
          <p:cNvSpPr>
            <a:spLocks noGrp="1"/>
          </p:cNvSpPr>
          <p:nvPr>
            <p:ph idx="1"/>
          </p:nvPr>
        </p:nvSpPr>
        <p:spPr/>
        <p:txBody>
          <a:bodyPr>
            <a:normAutofit/>
          </a:bodyPr>
          <a:lstStyle/>
          <a:p>
            <a:r>
              <a:rPr lang="en-US" sz="1800" dirty="0" smtClean="0"/>
              <a:t>While a variety of strong whistleblower protections exist related to certain classes of individuals, including Federal employees, NDAA strengthens those protections</a:t>
            </a:r>
          </a:p>
          <a:p>
            <a:pPr marL="0" indent="0">
              <a:buNone/>
            </a:pPr>
            <a:endParaRPr lang="en-US" sz="1800" dirty="0" smtClean="0"/>
          </a:p>
          <a:p>
            <a:r>
              <a:rPr lang="en-US" sz="1800" dirty="0" smtClean="0"/>
              <a:t>NDAA makes it </a:t>
            </a:r>
            <a:r>
              <a:rPr lang="en-US" sz="1800" i="1" dirty="0" smtClean="0"/>
              <a:t>illegal for an employee of a Federal contractor, subcontractor, or grantee to be discharged, demoted, or otherwise discriminated against for making a protected whistleblower disclosure</a:t>
            </a:r>
          </a:p>
          <a:p>
            <a:endParaRPr lang="en-US" sz="1800" i="1" dirty="0" smtClean="0"/>
          </a:p>
          <a:p>
            <a:r>
              <a:rPr lang="en-US" sz="1800" dirty="0" smtClean="0"/>
              <a:t>Under NDAA, the DOJ OIG has jurisdiction to investigate allegations of reprisal for whistleblowing by employees of DOJ contractors, subcontractors</a:t>
            </a:r>
            <a:r>
              <a:rPr lang="en-US" sz="1800" smtClean="0"/>
              <a:t>, and grantees</a:t>
            </a:r>
            <a:endParaRPr lang="en-US" sz="1800" dirty="0" smtClean="0"/>
          </a:p>
          <a:p>
            <a:endParaRPr lang="en-US" sz="1800" dirty="0"/>
          </a:p>
          <a:p>
            <a:r>
              <a:rPr lang="en-US" sz="1800" dirty="0" smtClean="0"/>
              <a:t>Additional information about whistleblower rights and protections, including how </a:t>
            </a:r>
            <a:r>
              <a:rPr lang="en-US" sz="1800" dirty="0"/>
              <a:t>to report suspected </a:t>
            </a:r>
            <a:r>
              <a:rPr lang="en-US" sz="1800" dirty="0" smtClean="0"/>
              <a:t>reprisal, can be found at: </a:t>
            </a:r>
            <a:r>
              <a:rPr lang="en-US" sz="1800" dirty="0" smtClean="0">
                <a:hlinkClick r:id="rId3"/>
              </a:rPr>
              <a:t>https://oig.justice.gov/hotline/whistleblower-protection.htm</a:t>
            </a:r>
            <a:r>
              <a:rPr lang="en-US" sz="1800" dirty="0" smtClean="0"/>
              <a:t> </a:t>
            </a:r>
          </a:p>
          <a:p>
            <a:endParaRPr lang="en-US" sz="1800" dirty="0"/>
          </a:p>
          <a:p>
            <a:pPr marL="0" indent="0">
              <a:buNone/>
            </a:pPr>
            <a:endParaRPr lang="en-US" sz="1800" dirty="0"/>
          </a:p>
        </p:txBody>
      </p:sp>
    </p:spTree>
    <p:extLst>
      <p:ext uri="{BB962C8B-B14F-4D97-AF65-F5344CB8AC3E}">
        <p14:creationId xmlns:p14="http://schemas.microsoft.com/office/powerpoint/2010/main" val="739878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199" y="722416"/>
            <a:ext cx="6201601" cy="1030184"/>
          </a:xfrm>
          <a:scene3d>
            <a:camera prst="orthographicFront"/>
            <a:lightRig rig="soft" dir="t">
              <a:rot lat="0" lon="0" rev="16800000"/>
            </a:lightRig>
          </a:scene3d>
          <a:sp3d>
            <a:bevelT/>
          </a:sp3d>
        </p:spPr>
        <p:style>
          <a:lnRef idx="0">
            <a:scrgbClr r="0" g="0" b="0"/>
          </a:lnRef>
          <a:fillRef idx="1001">
            <a:schemeClr val="dk2"/>
          </a:fillRef>
          <a:effectRef idx="0">
            <a:scrgbClr r="0" g="0" b="0"/>
          </a:effectRef>
          <a:fontRef idx="major"/>
        </p:style>
        <p:txBody>
          <a:bodyPr>
            <a:normAutofit fontScale="90000"/>
            <a:scene3d>
              <a:camera prst="orthographicFront"/>
              <a:lightRig rig="soft" dir="t">
                <a:rot lat="0" lon="0" rev="16800000"/>
              </a:lightRig>
            </a:scene3d>
            <a:sp3d prstMaterial="softEdge">
              <a:bevelT w="38100" h="38100"/>
            </a:sp3d>
          </a:bodyPr>
          <a:lstStyle/>
          <a:p>
            <a:pPr algn="ctr"/>
            <a:r>
              <a:rPr lang="en-US" sz="6600" b="1" dirty="0" smtClean="0">
                <a:solidFill>
                  <a:srgbClr val="FFC000"/>
                </a:solidFill>
                <a:latin typeface="+mn-lt"/>
              </a:rPr>
              <a:t>Questions?</a:t>
            </a:r>
            <a:endParaRPr lang="en-US" sz="6600" b="1" dirty="0">
              <a:solidFill>
                <a:srgbClr val="FFC000"/>
              </a:solidFill>
              <a:latin typeface="+mn-lt"/>
            </a:endParaRPr>
          </a:p>
        </p:txBody>
      </p:sp>
      <p:sp>
        <p:nvSpPr>
          <p:cNvPr id="4" name="TextBox 3"/>
          <p:cNvSpPr txBox="1"/>
          <p:nvPr/>
        </p:nvSpPr>
        <p:spPr>
          <a:xfrm>
            <a:off x="762000" y="1600200"/>
            <a:ext cx="7620000" cy="4462760"/>
          </a:xfrm>
          <a:prstGeom prst="rect">
            <a:avLst/>
          </a:prstGeom>
          <a:noFill/>
        </p:spPr>
        <p:txBody>
          <a:bodyPr wrap="square" rtlCol="0">
            <a:spAutoFit/>
          </a:bodyPr>
          <a:lstStyle/>
          <a:p>
            <a:pPr algn="ctr"/>
            <a:endParaRPr lang="en-US" sz="2400" dirty="0" smtClean="0"/>
          </a:p>
          <a:p>
            <a:pPr algn="ctr"/>
            <a:r>
              <a:rPr lang="en-US" sz="2400" dirty="0" smtClean="0"/>
              <a:t>Andrew Hartwell</a:t>
            </a:r>
            <a:endParaRPr lang="en-US" sz="2400" dirty="0"/>
          </a:p>
          <a:p>
            <a:pPr algn="ctr"/>
            <a:r>
              <a:rPr lang="en-US" sz="2000" dirty="0" smtClean="0"/>
              <a:t>703-413-1865</a:t>
            </a:r>
            <a:endParaRPr lang="en-US" sz="2000" dirty="0" smtClean="0"/>
          </a:p>
          <a:p>
            <a:pPr algn="ctr"/>
            <a:r>
              <a:rPr lang="en-US" sz="2400" u="sng" dirty="0" smtClean="0">
                <a:hlinkClick r:id="rId3"/>
              </a:rPr>
              <a:t>ahartwell@OIG.USDOJ.GOV</a:t>
            </a:r>
            <a:endParaRPr lang="en-US" sz="2400" u="sng" dirty="0" smtClean="0"/>
          </a:p>
          <a:p>
            <a:pPr algn="ctr"/>
            <a:endParaRPr lang="en-US" sz="2400" dirty="0" smtClean="0"/>
          </a:p>
          <a:p>
            <a:pPr algn="ctr"/>
            <a:r>
              <a:rPr lang="en-US" sz="2400" dirty="0" smtClean="0"/>
              <a:t>U.S</a:t>
            </a:r>
            <a:r>
              <a:rPr lang="en-US" sz="2400" dirty="0"/>
              <a:t>. Department of Justice</a:t>
            </a:r>
          </a:p>
          <a:p>
            <a:pPr algn="ctr"/>
            <a:r>
              <a:rPr lang="en-US" sz="2400" dirty="0"/>
              <a:t>Office of the Inspector General</a:t>
            </a:r>
          </a:p>
          <a:p>
            <a:pPr algn="ctr"/>
            <a:endParaRPr lang="en-US" sz="2400" i="1" dirty="0" smtClean="0">
              <a:solidFill>
                <a:srgbClr val="FF0000"/>
              </a:solidFill>
            </a:endParaRPr>
          </a:p>
          <a:p>
            <a:pPr algn="ctr"/>
            <a:r>
              <a:rPr lang="en-US" sz="2400" dirty="0" smtClean="0"/>
              <a:t>oig.hotline@usdoj.gov</a:t>
            </a:r>
            <a:endParaRPr lang="en-US" sz="2400" dirty="0"/>
          </a:p>
          <a:p>
            <a:pPr algn="ctr"/>
            <a:r>
              <a:rPr lang="en-US" sz="2400" dirty="0"/>
              <a:t>www.usdoj.gov/oig</a:t>
            </a:r>
          </a:p>
          <a:p>
            <a:pPr algn="ctr"/>
            <a:r>
              <a:rPr lang="en-US" sz="2400" dirty="0"/>
              <a:t>1-800-869-4499</a:t>
            </a:r>
          </a:p>
          <a:p>
            <a:pPr algn="ct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858962"/>
          </a:xfrm>
          <a:solidFill>
            <a:schemeClr val="bg1"/>
          </a:solidFill>
        </p:spPr>
        <p:txBody>
          <a:bodyPr/>
          <a:lstStyle/>
          <a:p>
            <a:r>
              <a:rPr lang="en-US" sz="5400" dirty="0" smtClean="0"/>
              <a:t>Grants vs. Contracts</a:t>
            </a:r>
            <a:endParaRPr lang="en-US" sz="5400" dirty="0"/>
          </a:p>
        </p:txBody>
      </p:sp>
      <p:sp>
        <p:nvSpPr>
          <p:cNvPr id="4" name="Content Placeholder 3"/>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t>$ </a:t>
            </a:r>
            <a:r>
              <a:rPr lang="en-US" dirty="0" smtClean="0"/>
              <a:t>766</a:t>
            </a:r>
            <a:r>
              <a:rPr lang="en-US" dirty="0" smtClean="0"/>
              <a:t> </a:t>
            </a:r>
            <a:r>
              <a:rPr lang="en-US" dirty="0" smtClean="0"/>
              <a:t>B. </a:t>
            </a:r>
          </a:p>
          <a:p>
            <a:r>
              <a:rPr lang="en-US" dirty="0" smtClean="0"/>
              <a:t>OMB Circulars / CFR’s</a:t>
            </a:r>
          </a:p>
          <a:p>
            <a:r>
              <a:rPr lang="en-US" dirty="0" smtClean="0"/>
              <a:t>Application; Certifications</a:t>
            </a:r>
          </a:p>
          <a:p>
            <a:r>
              <a:rPr lang="en-US" dirty="0" smtClean="0"/>
              <a:t>Some competition; most awarded via a formula</a:t>
            </a:r>
          </a:p>
          <a:p>
            <a:r>
              <a:rPr lang="en-US" dirty="0" smtClean="0"/>
              <a:t>Integrity based system:  oversight can vary</a:t>
            </a:r>
          </a:p>
          <a:p>
            <a:r>
              <a:rPr lang="en-US" dirty="0" smtClean="0"/>
              <a:t>Agency grant manager may manage dozens of grants.</a:t>
            </a:r>
            <a:endParaRPr lang="en-US" dirty="0"/>
          </a:p>
        </p:txBody>
      </p:sp>
      <p:sp>
        <p:nvSpPr>
          <p:cNvPr id="6" name="Content Placeholder 5"/>
          <p:cNvSpPr>
            <a:spLocks noGrp="1"/>
          </p:cNvSpPr>
          <p:nvPr>
            <p:ph sz="quarter" idx="4"/>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t>$</a:t>
            </a:r>
            <a:r>
              <a:rPr lang="en-US" dirty="0" smtClean="0"/>
              <a:t>586</a:t>
            </a:r>
            <a:r>
              <a:rPr lang="en-US" dirty="0" smtClean="0"/>
              <a:t> </a:t>
            </a:r>
            <a:r>
              <a:rPr lang="en-US" dirty="0" smtClean="0"/>
              <a:t>B.</a:t>
            </a:r>
          </a:p>
          <a:p>
            <a:r>
              <a:rPr lang="en-US" dirty="0" smtClean="0"/>
              <a:t>FAR</a:t>
            </a:r>
          </a:p>
          <a:p>
            <a:r>
              <a:rPr lang="en-US" dirty="0" smtClean="0"/>
              <a:t>Solicitation, Claims</a:t>
            </a:r>
          </a:p>
          <a:p>
            <a:r>
              <a:rPr lang="en-US" dirty="0" smtClean="0"/>
              <a:t>Competition is preferred; sole source must be justified</a:t>
            </a:r>
          </a:p>
          <a:p>
            <a:r>
              <a:rPr lang="en-US" dirty="0" smtClean="0"/>
              <a:t>Multiple oversight mechanisms</a:t>
            </a:r>
          </a:p>
          <a:p>
            <a:r>
              <a:rPr lang="en-US" dirty="0" smtClean="0"/>
              <a:t>CO and COR for each K.</a:t>
            </a:r>
            <a:endParaRPr lang="en-US" dirty="0"/>
          </a:p>
        </p:txBody>
      </p:sp>
      <p:sp>
        <p:nvSpPr>
          <p:cNvPr id="11" name="Down Arrow 10"/>
          <p:cNvSpPr/>
          <p:nvPr/>
        </p:nvSpPr>
        <p:spPr bwMode="auto">
          <a:xfrm>
            <a:off x="6096000" y="1600200"/>
            <a:ext cx="381000" cy="4572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600" smtClean="0">
              <a:solidFill>
                <a:srgbClr val="000000"/>
              </a:solidFill>
            </a:endParaRPr>
          </a:p>
        </p:txBody>
      </p:sp>
      <p:sp>
        <p:nvSpPr>
          <p:cNvPr id="8" name="Down Arrow 7"/>
          <p:cNvSpPr/>
          <p:nvPr/>
        </p:nvSpPr>
        <p:spPr bwMode="auto">
          <a:xfrm>
            <a:off x="2286000" y="1600200"/>
            <a:ext cx="381000" cy="4572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600" smtClean="0">
              <a:solidFill>
                <a:srgbClr val="000000"/>
              </a:solidFill>
            </a:endParaRPr>
          </a:p>
        </p:txBody>
      </p:sp>
      <p:sp>
        <p:nvSpPr>
          <p:cNvPr id="3" name="Rectangle 2"/>
          <p:cNvSpPr/>
          <p:nvPr/>
        </p:nvSpPr>
        <p:spPr bwMode="auto">
          <a:xfrm>
            <a:off x="0" y="6096000"/>
            <a:ext cx="9144000" cy="762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600" smtClean="0">
              <a:solidFill>
                <a:srgbClr val="000000"/>
              </a:solidFill>
            </a:endParaRPr>
          </a:p>
        </p:txBody>
      </p:sp>
      <p:sp>
        <p:nvSpPr>
          <p:cNvPr id="7" name="TextBox 6"/>
          <p:cNvSpPr txBox="1"/>
          <p:nvPr/>
        </p:nvSpPr>
        <p:spPr>
          <a:xfrm>
            <a:off x="457200" y="6457890"/>
            <a:ext cx="7848600" cy="369332"/>
          </a:xfrm>
          <a:prstGeom prst="rect">
            <a:avLst/>
          </a:prstGeom>
          <a:noFill/>
        </p:spPr>
        <p:txBody>
          <a:bodyPr wrap="square" rtlCol="0">
            <a:spAutoFit/>
          </a:bodyPr>
          <a:lstStyle/>
          <a:p>
            <a:pPr algn="ctr" eaLnBrk="0" fontAlgn="base" hangingPunct="0">
              <a:spcBef>
                <a:spcPct val="0"/>
              </a:spcBef>
              <a:spcAft>
                <a:spcPct val="0"/>
              </a:spcAft>
            </a:pPr>
            <a:r>
              <a:rPr lang="en-US" i="1" dirty="0" smtClean="0">
                <a:solidFill>
                  <a:srgbClr val="000000"/>
                </a:solidFill>
              </a:rPr>
              <a:t>Source: FY </a:t>
            </a:r>
            <a:r>
              <a:rPr lang="en-US" i="1" dirty="0" smtClean="0">
                <a:solidFill>
                  <a:srgbClr val="000000"/>
                </a:solidFill>
              </a:rPr>
              <a:t>2019 </a:t>
            </a:r>
            <a:r>
              <a:rPr lang="en-US" i="1" dirty="0" smtClean="0">
                <a:solidFill>
                  <a:srgbClr val="000000"/>
                </a:solidFill>
              </a:rPr>
              <a:t>usaspending.gov</a:t>
            </a:r>
            <a:endParaRPr lang="en-US" i="1" dirty="0">
              <a:solidFill>
                <a:srgbClr val="000000"/>
              </a:solidFill>
            </a:endParaRPr>
          </a:p>
        </p:txBody>
      </p:sp>
    </p:spTree>
    <p:extLst>
      <p:ext uri="{BB962C8B-B14F-4D97-AF65-F5344CB8AC3E}">
        <p14:creationId xmlns:p14="http://schemas.microsoft.com/office/powerpoint/2010/main" val="1814210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soft" dir="t">
              <a:rot lat="0" lon="0" rev="16800000"/>
            </a:lightRig>
          </a:scene3d>
          <a:sp3d>
            <a:bevelT/>
          </a:sp3d>
        </p:spPr>
        <p:style>
          <a:lnRef idx="0">
            <a:scrgbClr r="0" g="0" b="0"/>
          </a:lnRef>
          <a:fillRef idx="1001">
            <a:schemeClr val="dk2"/>
          </a:fillRef>
          <a:effectRef idx="0">
            <a:scrgbClr r="0" g="0" b="0"/>
          </a:effectRef>
          <a:fontRef idx="major"/>
        </p:style>
        <p:txBody>
          <a:bodyPr anchor="ctr" anchorCtr="0">
            <a:normAutofit/>
            <a:scene3d>
              <a:camera prst="orthographicFront"/>
              <a:lightRig rig="soft" dir="t">
                <a:rot lat="0" lon="0" rev="16800000"/>
              </a:lightRig>
            </a:scene3d>
            <a:sp3d prstMaterial="softEdge">
              <a:bevelT w="38100" h="38100"/>
            </a:sp3d>
          </a:bodyPr>
          <a:lstStyle/>
          <a:p>
            <a:pPr algn="ctr"/>
            <a:r>
              <a:rPr lang="en-US" sz="4400" b="1" dirty="0" smtClean="0">
                <a:solidFill>
                  <a:srgbClr val="FFC000"/>
                </a:solidFill>
                <a:latin typeface="+mn-lt"/>
              </a:rPr>
              <a:t>What is Grant Fraud?</a:t>
            </a:r>
            <a:endParaRPr lang="en-US" sz="4400" b="1" dirty="0">
              <a:solidFill>
                <a:srgbClr val="FFC000"/>
              </a:solidFill>
              <a:latin typeface="+mn-lt"/>
            </a:endParaRPr>
          </a:p>
        </p:txBody>
      </p:sp>
      <p:sp>
        <p:nvSpPr>
          <p:cNvPr id="3" name="Content Placeholder 2"/>
          <p:cNvSpPr>
            <a:spLocks noGrp="1"/>
          </p:cNvSpPr>
          <p:nvPr>
            <p:ph idx="1"/>
          </p:nvPr>
        </p:nvSpPr>
        <p:spPr>
          <a:xfrm>
            <a:off x="762000" y="1600200"/>
            <a:ext cx="7620000" cy="5029200"/>
          </a:xfrm>
        </p:spPr>
        <p:txBody>
          <a:bodyPr>
            <a:noAutofit/>
          </a:bodyPr>
          <a:lstStyle/>
          <a:p>
            <a:r>
              <a:rPr lang="en-US" sz="2400" dirty="0" smtClean="0"/>
              <a:t>Grant funds are awarded for specific purposes and grantees must use them accordingly &amp; follow the rules</a:t>
            </a:r>
          </a:p>
          <a:p>
            <a:r>
              <a:rPr lang="en-US" sz="2400" dirty="0" smtClean="0"/>
              <a:t>Grant Fraud = </a:t>
            </a:r>
            <a:r>
              <a:rPr lang="en-US" sz="2400" u="sng" dirty="0" smtClean="0"/>
              <a:t>lying</a:t>
            </a:r>
            <a:r>
              <a:rPr lang="en-US" sz="2400" dirty="0" smtClean="0"/>
              <a:t>, </a:t>
            </a:r>
            <a:r>
              <a:rPr lang="en-US" sz="2400" u="sng" dirty="0" smtClean="0"/>
              <a:t>cheating</a:t>
            </a:r>
            <a:r>
              <a:rPr lang="en-US" sz="2400" dirty="0" smtClean="0"/>
              <a:t>, or </a:t>
            </a:r>
            <a:r>
              <a:rPr lang="en-US" sz="2400" u="sng" dirty="0" smtClean="0"/>
              <a:t>stealing</a:t>
            </a:r>
            <a:r>
              <a:rPr lang="en-US" sz="2400" dirty="0" smtClean="0"/>
              <a:t> anywhere in the process</a:t>
            </a:r>
            <a:endParaRPr lang="en-US" sz="2400" dirty="0"/>
          </a:p>
          <a:p>
            <a:r>
              <a:rPr lang="en-US" sz="2400" dirty="0"/>
              <a:t> The consequences of </a:t>
            </a:r>
            <a:r>
              <a:rPr lang="en-US" sz="2400" dirty="0" smtClean="0"/>
              <a:t>grant fraud </a:t>
            </a:r>
            <a:r>
              <a:rPr lang="en-US" sz="2400" dirty="0"/>
              <a:t>can include debarment from receiving future funding, administrative recoveries of funds, civil law suits and criminal prosecution– or a combination of all or some of these </a:t>
            </a:r>
            <a:r>
              <a:rPr lang="en-US" sz="2400" dirty="0" smtClean="0"/>
              <a:t>remedies.</a:t>
            </a:r>
          </a:p>
          <a:p>
            <a:pPr lvl="1"/>
            <a:r>
              <a:rPr lang="en-US" sz="2400" dirty="0" smtClean="0"/>
              <a:t>Also damage to an organization’s reputation</a:t>
            </a:r>
            <a:r>
              <a:rPr lang="en-US" sz="2400" dirty="0" smtClean="0"/>
              <a:t>.</a:t>
            </a:r>
            <a:endParaRPr lang="en-US" sz="2000" dirty="0" smtClean="0"/>
          </a:p>
          <a:p>
            <a:r>
              <a:rPr lang="en-US" sz="2400" dirty="0" smtClean="0"/>
              <a:t>The three most common grant fraud schemes relate to a Conflict of Interest, Failure to support the use of award funds, and theft.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228600" y="4648200"/>
            <a:ext cx="8686800" cy="6096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charset="0"/>
            </a:endParaRPr>
          </a:p>
        </p:txBody>
      </p:sp>
      <p:sp>
        <p:nvSpPr>
          <p:cNvPr id="6146" name="Rectangle 2" descr="Recycled paper"/>
          <p:cNvSpPr>
            <a:spLocks noChangeArrowheads="1"/>
          </p:cNvSpPr>
          <p:nvPr/>
        </p:nvSpPr>
        <p:spPr bwMode="auto">
          <a:xfrm>
            <a:off x="4419600" y="1676400"/>
            <a:ext cx="4419600" cy="2819400"/>
          </a:xfrm>
          <a:prstGeom prst="rect">
            <a:avLst/>
          </a:prstGeom>
          <a:blipFill dpi="0" rotWithShape="0">
            <a:blip r:embed="rId3" cstate="print"/>
            <a:srcRect/>
            <a:tile tx="0" ty="0" sx="100000" sy="100000" flip="none" algn="tl"/>
          </a:blipFill>
          <a:ln w="12700">
            <a:solidFill>
              <a:schemeClr val="tx1"/>
            </a:solidFill>
            <a:miter lim="800000"/>
            <a:headEnd type="none" w="sm" len="sm"/>
            <a:tailEnd type="none" w="sm" len="sm"/>
          </a:ln>
        </p:spPr>
        <p:txBody>
          <a:bodyPr wrap="none" anchor="ctr"/>
          <a:lstStyle/>
          <a:p>
            <a:endParaRPr lang="en-US" dirty="0">
              <a:latin typeface="Calibri" pitchFamily="34" charset="0"/>
            </a:endParaRPr>
          </a:p>
        </p:txBody>
      </p:sp>
      <p:sp>
        <p:nvSpPr>
          <p:cNvPr id="6147" name="Rectangle 3" descr="Pink tissue paper"/>
          <p:cNvSpPr>
            <a:spLocks noChangeArrowheads="1"/>
          </p:cNvSpPr>
          <p:nvPr/>
        </p:nvSpPr>
        <p:spPr bwMode="auto">
          <a:xfrm>
            <a:off x="381000" y="1676400"/>
            <a:ext cx="3810000" cy="2819400"/>
          </a:xfrm>
          <a:prstGeom prst="rect">
            <a:avLst/>
          </a:prstGeom>
          <a:blipFill dpi="0" rotWithShape="0">
            <a:blip r:embed="rId4" cstate="print"/>
            <a:srcRect/>
            <a:tile tx="0" ty="0" sx="100000" sy="100000" flip="none" algn="tl"/>
          </a:blipFill>
          <a:ln w="12700">
            <a:solidFill>
              <a:schemeClr val="tx1"/>
            </a:solidFill>
            <a:miter lim="800000"/>
            <a:headEnd type="none" w="sm" len="sm"/>
            <a:tailEnd type="none" w="sm" len="sm"/>
          </a:ln>
        </p:spPr>
        <p:txBody>
          <a:bodyPr wrap="none" anchor="ctr"/>
          <a:lstStyle/>
          <a:p>
            <a:endParaRPr lang="en-US" dirty="0">
              <a:latin typeface="Calibri" pitchFamily="34" charset="0"/>
            </a:endParaRPr>
          </a:p>
        </p:txBody>
      </p:sp>
      <p:sp>
        <p:nvSpPr>
          <p:cNvPr id="6149" name="Text Box 5"/>
          <p:cNvSpPr txBox="1">
            <a:spLocks noChangeArrowheads="1"/>
          </p:cNvSpPr>
          <p:nvPr/>
        </p:nvSpPr>
        <p:spPr bwMode="auto">
          <a:xfrm>
            <a:off x="381000" y="1676400"/>
            <a:ext cx="3810000" cy="3046413"/>
          </a:xfrm>
          <a:prstGeom prst="rect">
            <a:avLst/>
          </a:prstGeom>
          <a:noFill/>
          <a:ln w="12700">
            <a:noFill/>
            <a:miter lim="800000"/>
            <a:headEnd type="none" w="sm" len="sm"/>
            <a:tailEnd type="none" w="sm" len="sm"/>
          </a:ln>
        </p:spPr>
        <p:txBody>
          <a:bodyPr>
            <a:spAutoFit/>
          </a:bodyPr>
          <a:lstStyle/>
          <a:p>
            <a:r>
              <a:rPr lang="en-US" sz="2800" b="1" dirty="0">
                <a:latin typeface="Calibri" pitchFamily="34" charset="0"/>
              </a:rPr>
              <a:t>Solicitation</a:t>
            </a:r>
          </a:p>
          <a:p>
            <a:r>
              <a:rPr lang="en-US" sz="2800" b="1" dirty="0">
                <a:latin typeface="Calibri" pitchFamily="34" charset="0"/>
              </a:rPr>
              <a:t>Application / Proposal</a:t>
            </a:r>
          </a:p>
          <a:p>
            <a:r>
              <a:rPr lang="en-US" sz="2800" b="1" dirty="0">
                <a:latin typeface="Calibri" pitchFamily="34" charset="0"/>
              </a:rPr>
              <a:t>Budget</a:t>
            </a:r>
          </a:p>
          <a:p>
            <a:r>
              <a:rPr lang="en-US" sz="2800" b="1" dirty="0">
                <a:latin typeface="Calibri" pitchFamily="34" charset="0"/>
              </a:rPr>
              <a:t>Certified Assurances</a:t>
            </a:r>
          </a:p>
          <a:p>
            <a:r>
              <a:rPr lang="en-US" sz="2800" b="1" dirty="0">
                <a:latin typeface="Calibri" pitchFamily="34" charset="0"/>
              </a:rPr>
              <a:t>Eligibility Certification</a:t>
            </a:r>
          </a:p>
          <a:p>
            <a:r>
              <a:rPr lang="en-US" sz="2800" b="1" dirty="0">
                <a:latin typeface="Calibri" pitchFamily="34" charset="0"/>
              </a:rPr>
              <a:t>Accept Grant Conditions </a:t>
            </a:r>
            <a:r>
              <a:rPr lang="en-US" sz="2400" b="1" dirty="0">
                <a:latin typeface="Calibri" pitchFamily="34" charset="0"/>
              </a:rPr>
              <a:t>		</a:t>
            </a:r>
            <a:r>
              <a:rPr lang="en-US" sz="2400" dirty="0">
                <a:latin typeface="Calibri" pitchFamily="34" charset="0"/>
              </a:rPr>
              <a:t>	</a:t>
            </a:r>
          </a:p>
        </p:txBody>
      </p:sp>
      <p:sp>
        <p:nvSpPr>
          <p:cNvPr id="6150" name="Text Box 6"/>
          <p:cNvSpPr txBox="1">
            <a:spLocks noChangeArrowheads="1"/>
          </p:cNvSpPr>
          <p:nvPr/>
        </p:nvSpPr>
        <p:spPr bwMode="auto">
          <a:xfrm>
            <a:off x="4419600" y="1676400"/>
            <a:ext cx="4419600" cy="2678113"/>
          </a:xfrm>
          <a:prstGeom prst="rect">
            <a:avLst/>
          </a:prstGeom>
          <a:noFill/>
          <a:ln w="12700">
            <a:noFill/>
            <a:miter lim="800000"/>
            <a:headEnd type="none" w="sm" len="sm"/>
            <a:tailEnd type="none" w="sm" len="sm"/>
          </a:ln>
        </p:spPr>
        <p:txBody>
          <a:bodyPr>
            <a:spAutoFit/>
          </a:bodyPr>
          <a:lstStyle/>
          <a:p>
            <a:r>
              <a:rPr lang="en-US" sz="2800" b="1" dirty="0">
                <a:latin typeface="Calibri" pitchFamily="34" charset="0"/>
              </a:rPr>
              <a:t>Formal Award</a:t>
            </a:r>
          </a:p>
          <a:p>
            <a:r>
              <a:rPr lang="en-US" sz="2800" b="1" dirty="0">
                <a:latin typeface="Calibri" pitchFamily="34" charset="0"/>
              </a:rPr>
              <a:t>Grantee Performance</a:t>
            </a:r>
          </a:p>
          <a:p>
            <a:r>
              <a:rPr lang="en-US" sz="2800" b="1" dirty="0">
                <a:latin typeface="Calibri" pitchFamily="34" charset="0"/>
              </a:rPr>
              <a:t>Financial Certifications</a:t>
            </a:r>
          </a:p>
          <a:p>
            <a:r>
              <a:rPr lang="en-US" sz="2800" b="1" dirty="0">
                <a:latin typeface="Calibri" pitchFamily="34" charset="0"/>
              </a:rPr>
              <a:t>Claims for Reimbursement</a:t>
            </a:r>
          </a:p>
          <a:p>
            <a:r>
              <a:rPr lang="en-US" sz="2800" b="1" dirty="0">
                <a:latin typeface="Calibri" pitchFamily="34" charset="0"/>
              </a:rPr>
              <a:t>Narrative Progress Reports</a:t>
            </a:r>
          </a:p>
          <a:p>
            <a:r>
              <a:rPr lang="en-US" sz="2800" b="1" dirty="0">
                <a:latin typeface="Calibri" pitchFamily="34" charset="0"/>
              </a:rPr>
              <a:t>Grantor Monitoring / Audits</a:t>
            </a:r>
          </a:p>
        </p:txBody>
      </p:sp>
      <p:sp>
        <p:nvSpPr>
          <p:cNvPr id="249863" name="Text Box 7"/>
          <p:cNvSpPr txBox="1">
            <a:spLocks noChangeArrowheads="1"/>
          </p:cNvSpPr>
          <p:nvPr/>
        </p:nvSpPr>
        <p:spPr bwMode="auto">
          <a:xfrm>
            <a:off x="114300" y="4572000"/>
            <a:ext cx="9160008" cy="2308324"/>
          </a:xfrm>
          <a:prstGeom prst="rect">
            <a:avLst/>
          </a:prstGeom>
          <a:noFill/>
          <a:ln w="12700">
            <a:noFill/>
            <a:miter lim="800000"/>
            <a:headEnd type="none" w="sm" len="sm"/>
            <a:tailEnd type="none" w="sm" len="sm"/>
          </a:ln>
          <a:effectLst/>
        </p:spPr>
        <p:txBody>
          <a:bodyPr wrap="none">
            <a:spAutoFit/>
          </a:bodyPr>
          <a:lstStyle/>
          <a:p>
            <a:pPr algn="ctr" fontAlgn="auto">
              <a:spcBef>
                <a:spcPts val="0"/>
              </a:spcBef>
              <a:spcAft>
                <a:spcPts val="0"/>
              </a:spcAft>
              <a:defRPr/>
            </a:pPr>
            <a:r>
              <a:rPr lang="en-US" sz="4400" b="1" dirty="0">
                <a:solidFill>
                  <a:srgbClr val="1519AB"/>
                </a:solidFill>
                <a:effectLst>
                  <a:outerShdw blurRad="38100" dist="38100" dir="2700000" algn="tl">
                    <a:srgbClr val="C0C0C0"/>
                  </a:outerShdw>
                </a:effectLst>
                <a:latin typeface="Rockwell Extra Bold" pitchFamily="18" charset="0"/>
                <a:cs typeface="+mn-cs"/>
              </a:rPr>
              <a:t>INTEGRITY BASED SYSTEM</a:t>
            </a:r>
          </a:p>
          <a:p>
            <a:pPr algn="ctr" fontAlgn="auto">
              <a:spcBef>
                <a:spcPts val="0"/>
              </a:spcBef>
              <a:spcAft>
                <a:spcPts val="0"/>
              </a:spcAft>
              <a:defRPr/>
            </a:pPr>
            <a:r>
              <a:rPr lang="en-US" sz="3600" b="1" dirty="0">
                <a:solidFill>
                  <a:srgbClr val="FF0000"/>
                </a:solidFill>
                <a:effectLst>
                  <a:outerShdw blurRad="38100" dist="38100" dir="2700000" algn="tl">
                    <a:srgbClr val="C0C0C0"/>
                  </a:outerShdw>
                </a:effectLst>
                <a:latin typeface="Rockwell Extra Bold" pitchFamily="18" charset="0"/>
                <a:cs typeface="+mn-cs"/>
              </a:rPr>
              <a:t>Grantor Agency Policies</a:t>
            </a:r>
          </a:p>
          <a:p>
            <a:pPr algn="ctr" fontAlgn="auto">
              <a:spcBef>
                <a:spcPts val="0"/>
              </a:spcBef>
              <a:spcAft>
                <a:spcPts val="0"/>
              </a:spcAft>
              <a:defRPr/>
            </a:pPr>
            <a:r>
              <a:rPr lang="en-US" sz="3200" b="1" dirty="0">
                <a:solidFill>
                  <a:srgbClr val="008000"/>
                </a:solidFill>
                <a:effectLst>
                  <a:outerShdw blurRad="38100" dist="38100" dir="2700000" algn="tl">
                    <a:srgbClr val="C0C0C0"/>
                  </a:outerShdw>
                </a:effectLst>
                <a:latin typeface="Rockwell Extra Bold" pitchFamily="18" charset="0"/>
                <a:cs typeface="+mn-cs"/>
              </a:rPr>
              <a:t>Code of Federal Regulations Title </a:t>
            </a:r>
            <a:r>
              <a:rPr lang="en-US" sz="3200" b="1" dirty="0" smtClean="0">
                <a:solidFill>
                  <a:srgbClr val="008000"/>
                </a:solidFill>
                <a:effectLst>
                  <a:outerShdw blurRad="38100" dist="38100" dir="2700000" algn="tl">
                    <a:srgbClr val="C0C0C0"/>
                  </a:outerShdw>
                </a:effectLst>
                <a:latin typeface="Rockwell Extra Bold" pitchFamily="18" charset="0"/>
                <a:cs typeface="+mn-cs"/>
              </a:rPr>
              <a:t>2</a:t>
            </a:r>
          </a:p>
          <a:p>
            <a:pPr algn="ctr" fontAlgn="auto">
              <a:spcBef>
                <a:spcPts val="0"/>
              </a:spcBef>
              <a:spcAft>
                <a:spcPts val="0"/>
              </a:spcAft>
              <a:defRPr/>
            </a:pPr>
            <a:r>
              <a:rPr lang="en-US" sz="3200" b="1" dirty="0" smtClean="0">
                <a:solidFill>
                  <a:srgbClr val="008000"/>
                </a:solidFill>
                <a:effectLst>
                  <a:outerShdw blurRad="38100" dist="38100" dir="2700000" algn="tl">
                    <a:srgbClr val="C0C0C0"/>
                  </a:outerShdw>
                </a:effectLst>
                <a:latin typeface="Rockwell Extra Bold" pitchFamily="18" charset="0"/>
                <a:cs typeface="+mn-cs"/>
              </a:rPr>
              <a:t>Section 200</a:t>
            </a:r>
            <a:endParaRPr lang="en-US" sz="3200" b="1" dirty="0">
              <a:solidFill>
                <a:srgbClr val="008000"/>
              </a:solidFill>
              <a:effectLst>
                <a:outerShdw blurRad="38100" dist="38100" dir="2700000" algn="tl">
                  <a:srgbClr val="C0C0C0"/>
                </a:outerShdw>
              </a:effectLst>
              <a:latin typeface="Rockwell Extra Bold" pitchFamily="18" charset="0"/>
              <a:cs typeface="+mn-cs"/>
            </a:endParaRPr>
          </a:p>
        </p:txBody>
      </p:sp>
      <p:sp>
        <p:nvSpPr>
          <p:cNvPr id="6152" name="TextBox 8"/>
          <p:cNvSpPr txBox="1">
            <a:spLocks noChangeArrowheads="1"/>
          </p:cNvSpPr>
          <p:nvPr/>
        </p:nvSpPr>
        <p:spPr bwMode="auto">
          <a:xfrm>
            <a:off x="381000" y="1228725"/>
            <a:ext cx="3810000" cy="523875"/>
          </a:xfrm>
          <a:prstGeom prst="rect">
            <a:avLst/>
          </a:prstGeom>
          <a:noFill/>
          <a:ln w="9525">
            <a:noFill/>
            <a:miter lim="800000"/>
            <a:headEnd/>
            <a:tailEnd/>
          </a:ln>
        </p:spPr>
        <p:txBody>
          <a:bodyPr>
            <a:spAutoFit/>
          </a:bodyPr>
          <a:lstStyle/>
          <a:p>
            <a:pPr algn="ctr"/>
            <a:r>
              <a:rPr lang="en-US" sz="2800" b="1" dirty="0">
                <a:latin typeface="Calibri" pitchFamily="34" charset="0"/>
              </a:rPr>
              <a:t>Pre-Award</a:t>
            </a:r>
          </a:p>
        </p:txBody>
      </p:sp>
      <p:sp>
        <p:nvSpPr>
          <p:cNvPr id="6153" name="TextBox 9"/>
          <p:cNvSpPr txBox="1">
            <a:spLocks noChangeArrowheads="1"/>
          </p:cNvSpPr>
          <p:nvPr/>
        </p:nvSpPr>
        <p:spPr bwMode="auto">
          <a:xfrm>
            <a:off x="4495800" y="1228725"/>
            <a:ext cx="4343400" cy="523875"/>
          </a:xfrm>
          <a:prstGeom prst="rect">
            <a:avLst/>
          </a:prstGeom>
          <a:noFill/>
          <a:ln w="9525">
            <a:noFill/>
            <a:miter lim="800000"/>
            <a:headEnd/>
            <a:tailEnd/>
          </a:ln>
        </p:spPr>
        <p:txBody>
          <a:bodyPr>
            <a:spAutoFit/>
          </a:bodyPr>
          <a:lstStyle/>
          <a:p>
            <a:pPr algn="ctr"/>
            <a:r>
              <a:rPr lang="en-US" sz="2800" b="1" dirty="0">
                <a:latin typeface="Calibri" pitchFamily="34" charset="0"/>
              </a:rPr>
              <a:t>Post-Award</a:t>
            </a:r>
          </a:p>
        </p:txBody>
      </p:sp>
      <p:sp>
        <p:nvSpPr>
          <p:cNvPr id="11" name="Rectangle 10"/>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Title 1"/>
          <p:cNvSpPr txBox="1">
            <a:spLocks/>
          </p:cNvSpPr>
          <p:nvPr/>
        </p:nvSpPr>
        <p:spPr>
          <a:xfrm>
            <a:off x="381000" y="199592"/>
            <a:ext cx="8458200" cy="867207"/>
          </a:xfrm>
          <a:prstGeom prst="rect">
            <a:avLst/>
          </a:prstGeom>
          <a:scene3d>
            <a:camera prst="orthographicFront"/>
            <a:lightRig rig="soft" dir="t">
              <a:rot lat="0" lon="0" rev="16800000"/>
            </a:lightRig>
          </a:scene3d>
          <a:sp3d>
            <a:bevelT/>
          </a:sp3d>
        </p:spPr>
        <p:style>
          <a:lnRef idx="0">
            <a:scrgbClr r="0" g="0" b="0"/>
          </a:lnRef>
          <a:fillRef idx="1001">
            <a:schemeClr val="dk2"/>
          </a:fillRef>
          <a:effectRef idx="0">
            <a:scrgbClr r="0" g="0" b="0"/>
          </a:effectRef>
          <a:fontRef idx="major"/>
        </p:style>
        <p:txBody>
          <a:bodyPr vert="horz" lIns="91440" tIns="45720" rIns="91440" bIns="45720" rtlCol="0" anchor="ctr" anchorCtr="0">
            <a:normAutofit fontScale="92500"/>
            <a:scene3d>
              <a:camera prst="orthographicFront"/>
              <a:lightRig rig="soft" dir="t">
                <a:rot lat="0" lon="0" rev="16800000"/>
              </a:lightRig>
            </a:scene3d>
            <a:sp3d prstMaterial="softEdge">
              <a:bevelT w="38100" h="38100"/>
            </a:sp3d>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latin typeface="+mj-lt"/>
                <a:ea typeface="+mj-ea"/>
                <a:cs typeface="+mj-cs"/>
              </a:defRPr>
            </a:lvl2pPr>
            <a:lvl3pPr eaLnBrk="1" hangingPunct="1">
              <a:defRPr>
                <a:solidFill>
                  <a:schemeClr val="tx2"/>
                </a:solidFill>
                <a:latin typeface="+mj-lt"/>
                <a:ea typeface="+mj-ea"/>
                <a:cs typeface="+mj-cs"/>
              </a:defRPr>
            </a:lvl3pPr>
            <a:lvl4pPr eaLnBrk="1" hangingPunct="1">
              <a:defRPr>
                <a:solidFill>
                  <a:schemeClr val="tx2"/>
                </a:solidFill>
                <a:latin typeface="+mj-lt"/>
                <a:ea typeface="+mj-ea"/>
                <a:cs typeface="+mj-cs"/>
              </a:defRPr>
            </a:lvl4pPr>
            <a:lvl5pPr eaLnBrk="1" hangingPunct="1">
              <a:defRPr>
                <a:solidFill>
                  <a:schemeClr val="tx2"/>
                </a:solidFill>
                <a:latin typeface="+mj-lt"/>
                <a:ea typeface="+mj-ea"/>
                <a:cs typeface="+mj-cs"/>
              </a:defRPr>
            </a:lvl5pPr>
            <a:lvl6pPr eaLnBrk="1" hangingPunct="1">
              <a:defRPr>
                <a:solidFill>
                  <a:schemeClr val="tx2"/>
                </a:solidFill>
                <a:latin typeface="+mj-lt"/>
                <a:ea typeface="+mj-ea"/>
                <a:cs typeface="+mj-cs"/>
              </a:defRPr>
            </a:lvl6pPr>
            <a:lvl7pPr eaLnBrk="1" hangingPunct="1">
              <a:defRPr>
                <a:solidFill>
                  <a:schemeClr val="tx2"/>
                </a:solidFill>
                <a:latin typeface="+mj-lt"/>
                <a:ea typeface="+mj-ea"/>
                <a:cs typeface="+mj-cs"/>
              </a:defRPr>
            </a:lvl7pPr>
            <a:lvl8pPr eaLnBrk="1" hangingPunct="1">
              <a:defRPr>
                <a:solidFill>
                  <a:schemeClr val="tx2"/>
                </a:solidFill>
                <a:latin typeface="+mj-lt"/>
                <a:ea typeface="+mj-ea"/>
                <a:cs typeface="+mj-cs"/>
              </a:defRPr>
            </a:lvl8pPr>
            <a:lvl9pPr eaLnBrk="1" hangingPunct="1">
              <a:defRPr>
                <a:solidFill>
                  <a:schemeClr val="tx2"/>
                </a:solidFill>
                <a:latin typeface="+mj-lt"/>
                <a:ea typeface="+mj-ea"/>
                <a:cs typeface="+mj-cs"/>
              </a:defRPr>
            </a:lvl9pPr>
          </a:lstStyle>
          <a:p>
            <a:r>
              <a:rPr lang="en-US" b="1" dirty="0" smtClean="0">
                <a:solidFill>
                  <a:srgbClr val="FFC000"/>
                </a:solidFill>
                <a:latin typeface="+mn-lt"/>
              </a:rPr>
              <a:t>Overview of the Federal Grant Process</a:t>
            </a:r>
            <a:endParaRPr lang="en-US" b="1" dirty="0">
              <a:solidFill>
                <a:srgbClr val="FFC000"/>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iterate type="lt">
                                    <p:tmPct val="0"/>
                                  </p:iterate>
                                  <p:childTnLst>
                                    <p:animRot by="21600000">
                                      <p:cBhvr>
                                        <p:cTn id="6" dur="300" fill="hold"/>
                                        <p:tgtEl>
                                          <p:spTgt spid="24986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7" presetClass="emph" presetSubtype="0" fill="hold" nodeType="clickEffect">
                                  <p:stCondLst>
                                    <p:cond delay="0"/>
                                  </p:stCondLst>
                                  <p:iterate type="lt">
                                    <p:tmPct val="0"/>
                                  </p:iterate>
                                  <p:childTnLst>
                                    <p:animClr clrSpc="rgb" dir="cw">
                                      <p:cBhvr override="childStyle">
                                        <p:cTn id="10" dur="250" autoRev="1" fill="hold"/>
                                        <p:tgtEl>
                                          <p:spTgt spid="249863">
                                            <p:txEl>
                                              <p:pRg st="0" end="0"/>
                                            </p:txEl>
                                          </p:spTgt>
                                        </p:tgtEl>
                                        <p:attrNameLst>
                                          <p:attrName>style.color</p:attrName>
                                        </p:attrNameLst>
                                      </p:cBhvr>
                                      <p:to>
                                        <a:schemeClr val="bg1"/>
                                      </p:to>
                                    </p:animClr>
                                    <p:animClr clrSpc="rgb" dir="cw">
                                      <p:cBhvr>
                                        <p:cTn id="11" dur="250" autoRev="1" fill="hold"/>
                                        <p:tgtEl>
                                          <p:spTgt spid="249863">
                                            <p:txEl>
                                              <p:pRg st="0" end="0"/>
                                            </p:txEl>
                                          </p:spTgt>
                                        </p:tgtEl>
                                        <p:attrNameLst>
                                          <p:attrName>fillcolor</p:attrName>
                                        </p:attrNameLst>
                                      </p:cBhvr>
                                      <p:to>
                                        <a:schemeClr val="bg1"/>
                                      </p:to>
                                    </p:animClr>
                                    <p:set>
                                      <p:cBhvr>
                                        <p:cTn id="12" dur="250" autoRev="1" fill="hold"/>
                                        <p:tgtEl>
                                          <p:spTgt spid="249863">
                                            <p:txEl>
                                              <p:pRg st="0" end="0"/>
                                            </p:txEl>
                                          </p:spTgt>
                                        </p:tgtEl>
                                        <p:attrNameLst>
                                          <p:attrName>fill.type</p:attrName>
                                        </p:attrNameLst>
                                      </p:cBhvr>
                                      <p:to>
                                        <p:strVal val="solid"/>
                                      </p:to>
                                    </p:set>
                                    <p:set>
                                      <p:cBhvr>
                                        <p:cTn id="13" dur="250" autoRev="1" fill="hold"/>
                                        <p:tgtEl>
                                          <p:spTgt spid="249863">
                                            <p:txEl>
                                              <p:pRg st="0" end="0"/>
                                            </p:txEl>
                                          </p:spTgt>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34" presetClass="emph" presetSubtype="0" fill="hold" nodeType="clickEffect">
                                  <p:stCondLst>
                                    <p:cond delay="0"/>
                                  </p:stCondLst>
                                  <p:iterate type="lt">
                                    <p:tmPct val="10000"/>
                                  </p:iterate>
                                  <p:childTnLst>
                                    <p:animMotion origin="layout" path="M 0.0 0.0 L 0.0 -0.07213" pathEditMode="relative" ptsTypes="">
                                      <p:cBhvr>
                                        <p:cTn id="17" dur="250" accel="50000" decel="50000" autoRev="1" fill="hold">
                                          <p:stCondLst>
                                            <p:cond delay="0"/>
                                          </p:stCondLst>
                                        </p:cTn>
                                        <p:tgtEl>
                                          <p:spTgt spid="249863">
                                            <p:txEl>
                                              <p:pRg st="0" end="0"/>
                                            </p:txEl>
                                          </p:spTgt>
                                        </p:tgtEl>
                                        <p:attrNameLst>
                                          <p:attrName>ppt_x</p:attrName>
                                          <p:attrName>ppt_y</p:attrName>
                                        </p:attrNameLst>
                                      </p:cBhvr>
                                    </p:animMotion>
                                    <p:animRot by="1500000">
                                      <p:cBhvr>
                                        <p:cTn id="18" dur="125" fill="hold">
                                          <p:stCondLst>
                                            <p:cond delay="0"/>
                                          </p:stCondLst>
                                        </p:cTn>
                                        <p:tgtEl>
                                          <p:spTgt spid="249863">
                                            <p:txEl>
                                              <p:pRg st="0" end="0"/>
                                            </p:txEl>
                                          </p:spTgt>
                                        </p:tgtEl>
                                        <p:attrNameLst>
                                          <p:attrName>r</p:attrName>
                                        </p:attrNameLst>
                                      </p:cBhvr>
                                    </p:animRot>
                                    <p:animRot by="-1500000">
                                      <p:cBhvr>
                                        <p:cTn id="19" dur="125" fill="hold">
                                          <p:stCondLst>
                                            <p:cond delay="125"/>
                                          </p:stCondLst>
                                        </p:cTn>
                                        <p:tgtEl>
                                          <p:spTgt spid="249863">
                                            <p:txEl>
                                              <p:pRg st="0" end="0"/>
                                            </p:txEl>
                                          </p:spTgt>
                                        </p:tgtEl>
                                        <p:attrNameLst>
                                          <p:attrName>r</p:attrName>
                                        </p:attrNameLst>
                                      </p:cBhvr>
                                    </p:animRot>
                                    <p:animRot by="-1500000">
                                      <p:cBhvr>
                                        <p:cTn id="20" dur="125" fill="hold">
                                          <p:stCondLst>
                                            <p:cond delay="250"/>
                                          </p:stCondLst>
                                        </p:cTn>
                                        <p:tgtEl>
                                          <p:spTgt spid="249863">
                                            <p:txEl>
                                              <p:pRg st="0" end="0"/>
                                            </p:txEl>
                                          </p:spTgt>
                                        </p:tgtEl>
                                        <p:attrNameLst>
                                          <p:attrName>r</p:attrName>
                                        </p:attrNameLst>
                                      </p:cBhvr>
                                    </p:animRot>
                                    <p:animRot by="1500000">
                                      <p:cBhvr>
                                        <p:cTn id="21" dur="125" fill="hold">
                                          <p:stCondLst>
                                            <p:cond delay="375"/>
                                          </p:stCondLst>
                                        </p:cTn>
                                        <p:tgtEl>
                                          <p:spTgt spid="24986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429000"/>
            <a:ext cx="7162800" cy="2514600"/>
          </a:xfrm>
        </p:spPr>
        <p:txBody>
          <a:bodyPr>
            <a:normAutofit fontScale="90000"/>
          </a:bodyPr>
          <a:lstStyle/>
          <a:p>
            <a:r>
              <a:rPr lang="en-US" dirty="0" smtClean="0">
                <a:solidFill>
                  <a:srgbClr val="002060"/>
                </a:solidFill>
              </a:rPr>
              <a:t>The government audits 100% of draw down requests and verifies every month that all grantee spending is allowable and within approved budget categories.</a:t>
            </a:r>
            <a:endParaRPr lang="en-US" dirty="0">
              <a:solidFill>
                <a:srgbClr val="002060"/>
              </a:solidFill>
            </a:endParaRPr>
          </a:p>
        </p:txBody>
      </p:sp>
    </p:spTree>
    <p:extLst>
      <p:ext uri="{BB962C8B-B14F-4D97-AF65-F5344CB8AC3E}">
        <p14:creationId xmlns:p14="http://schemas.microsoft.com/office/powerpoint/2010/main" val="2502903864"/>
      </p:ext>
    </p:extLst>
  </p:cSld>
  <p:clrMapOvr>
    <a:masterClrMapping/>
  </p:clrMapOvr>
  <p:transition spd="slow">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soft" dir="t">
              <a:rot lat="0" lon="0" rev="16800000"/>
            </a:lightRig>
          </a:scene3d>
          <a:sp3d>
            <a:bevelT/>
          </a:sp3d>
        </p:spPr>
        <p:style>
          <a:lnRef idx="0">
            <a:scrgbClr r="0" g="0" b="0"/>
          </a:lnRef>
          <a:fillRef idx="1001">
            <a:schemeClr val="dk2"/>
          </a:fillRef>
          <a:effectRef idx="0">
            <a:scrgbClr r="0" g="0" b="0"/>
          </a:effectRef>
          <a:fontRef idx="major"/>
        </p:style>
        <p:txBody>
          <a:bodyPr anchor="ctr" anchorCtr="0">
            <a:noAutofit/>
            <a:scene3d>
              <a:camera prst="orthographicFront"/>
              <a:lightRig rig="soft" dir="t">
                <a:rot lat="0" lon="0" rev="16800000"/>
              </a:lightRig>
            </a:scene3d>
            <a:sp3d prstMaterial="softEdge">
              <a:bevelT w="38100" h="38100"/>
            </a:sp3d>
          </a:bodyPr>
          <a:lstStyle/>
          <a:p>
            <a:pPr algn="ctr">
              <a:lnSpc>
                <a:spcPct val="80000"/>
              </a:lnSpc>
            </a:pPr>
            <a:r>
              <a:rPr lang="en-US" sz="4400" b="1" dirty="0" smtClean="0">
                <a:solidFill>
                  <a:srgbClr val="FFC000"/>
                </a:solidFill>
                <a:latin typeface="+mn-lt"/>
              </a:rPr>
              <a:t>Conflicts of Interest / Procurement Process Issues</a:t>
            </a:r>
            <a:endParaRPr lang="en-US" sz="4400" b="1" dirty="0">
              <a:solidFill>
                <a:srgbClr val="FFC000"/>
              </a:solidFill>
              <a:latin typeface="+mn-lt"/>
            </a:endParaRPr>
          </a:p>
        </p:txBody>
      </p:sp>
      <p:sp>
        <p:nvSpPr>
          <p:cNvPr id="5" name="Rectangle 3"/>
          <p:cNvSpPr txBox="1">
            <a:spLocks noChangeArrowheads="1"/>
          </p:cNvSpPr>
          <p:nvPr/>
        </p:nvSpPr>
        <p:spPr>
          <a:xfrm>
            <a:off x="762000" y="1447800"/>
            <a:ext cx="7620000" cy="4800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1"/>
              </a:buClr>
              <a:buFont typeface="Wingdings" pitchFamily="2" charset="2"/>
              <a:buChar char="§"/>
            </a:pPr>
            <a:r>
              <a:rPr lang="en-US" sz="2000" dirty="0" smtClean="0"/>
              <a:t>Grantees are required to use federal funds in the best interest of their program and these decisions must be free of undisclosed personal or organizational conflicts of interest– both in appearance and fact.</a:t>
            </a:r>
          </a:p>
          <a:p>
            <a:pPr>
              <a:buClr>
                <a:schemeClr val="tx1"/>
              </a:buClr>
              <a:buFont typeface="Wingdings" pitchFamily="2" charset="2"/>
              <a:buNone/>
            </a:pPr>
            <a:r>
              <a:rPr lang="en-US" sz="2000" u="sng" dirty="0" smtClean="0"/>
              <a:t>The typical issues in this area include</a:t>
            </a:r>
            <a:r>
              <a:rPr lang="en-US" sz="2000" dirty="0" smtClean="0"/>
              <a:t>: </a:t>
            </a:r>
          </a:p>
          <a:p>
            <a:pPr lvl="1">
              <a:buClr>
                <a:schemeClr val="tx1"/>
              </a:buClr>
            </a:pPr>
            <a:r>
              <a:rPr lang="en-US" sz="2000" dirty="0" smtClean="0"/>
              <a:t>Less than Arms-Length Transactions:  purchasing goods or services or hiring an individual from a related party such as a family member or a business associated with an employee of a grantee.</a:t>
            </a:r>
          </a:p>
          <a:p>
            <a:pPr lvl="1">
              <a:buClr>
                <a:schemeClr val="tx1"/>
              </a:buClr>
            </a:pPr>
            <a:r>
              <a:rPr lang="en-US" sz="2000" dirty="0" smtClean="0"/>
              <a:t>Sub grant award decisions and vendor selections must be accomplished using a fair and transparent process free of undue influence.  Most procurements require full &amp; open competition. </a:t>
            </a:r>
          </a:p>
          <a:p>
            <a:pPr lvl="1">
              <a:buClr>
                <a:schemeClr val="tx1"/>
              </a:buClr>
            </a:pPr>
            <a:r>
              <a:rPr lang="en-US" sz="2000" b="1" dirty="0" smtClean="0"/>
              <a:t>Monitor your sub-recipients!  2 CFR 200 330-332 for Guidance</a:t>
            </a:r>
            <a:r>
              <a:rPr lang="en-US" sz="2000" dirty="0" smtClean="0"/>
              <a:t>.</a:t>
            </a:r>
          </a:p>
          <a:p>
            <a:pPr lvl="1">
              <a:buClr>
                <a:schemeClr val="tx1"/>
              </a:buClr>
            </a:pPr>
            <a:r>
              <a:rPr lang="en-US" sz="2000" dirty="0" smtClean="0"/>
              <a:t>Consultants can play an important role in programs, however, their use requires a fair selection process, reasonable pay rates, and specific verifiable work product.</a:t>
            </a:r>
          </a:p>
          <a:p>
            <a:pPr>
              <a:buClr>
                <a:schemeClr val="tx1"/>
              </a:buClr>
              <a:buFont typeface="Wingdings" pitchFamily="2" charset="2"/>
              <a:buChar char="§"/>
            </a:pPr>
            <a:endParaRPr lang="en-US" sz="20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soft" dir="t">
              <a:rot lat="0" lon="0" rev="16800000"/>
            </a:lightRig>
          </a:scene3d>
          <a:sp3d>
            <a:bevelT/>
          </a:sp3d>
        </p:spPr>
        <p:style>
          <a:lnRef idx="0">
            <a:scrgbClr r="0" g="0" b="0"/>
          </a:lnRef>
          <a:fillRef idx="1001">
            <a:schemeClr val="dk2"/>
          </a:fillRef>
          <a:effectRef idx="0">
            <a:scrgbClr r="0" g="0" b="0"/>
          </a:effectRef>
          <a:fontRef idx="major"/>
        </p:style>
        <p:txBody>
          <a:bodyPr anchor="ctr" anchorCtr="0">
            <a:noAutofit/>
            <a:scene3d>
              <a:camera prst="orthographicFront"/>
              <a:lightRig rig="soft" dir="t">
                <a:rot lat="0" lon="0" rev="16800000"/>
              </a:lightRig>
            </a:scene3d>
            <a:sp3d prstMaterial="softEdge">
              <a:bevelT w="38100" h="38100"/>
            </a:sp3d>
          </a:bodyPr>
          <a:lstStyle/>
          <a:p>
            <a:pPr algn="ctr"/>
            <a:r>
              <a:rPr lang="en-US" sz="4400" b="1" dirty="0" smtClean="0">
                <a:solidFill>
                  <a:srgbClr val="FFC000"/>
                </a:solidFill>
                <a:latin typeface="+mn-lt"/>
              </a:rPr>
              <a:t>“Lying” or Failing to Support</a:t>
            </a:r>
            <a:endParaRPr lang="en-US" sz="4400" b="1" dirty="0">
              <a:solidFill>
                <a:srgbClr val="FFC000"/>
              </a:solidFill>
              <a:latin typeface="+mn-lt"/>
            </a:endParaRPr>
          </a:p>
        </p:txBody>
      </p:sp>
      <p:sp>
        <p:nvSpPr>
          <p:cNvPr id="5" name="Rectangle 3"/>
          <p:cNvSpPr txBox="1">
            <a:spLocks noChangeArrowheads="1"/>
          </p:cNvSpPr>
          <p:nvPr/>
        </p:nvSpPr>
        <p:spPr>
          <a:xfrm>
            <a:off x="762000" y="2133600"/>
            <a:ext cx="75438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1"/>
              </a:buClr>
              <a:buFont typeface="Wingdings" pitchFamily="2" charset="2"/>
              <a:buChar char="§"/>
            </a:pPr>
            <a:r>
              <a:rPr lang="en-US" sz="1600" dirty="0" smtClean="0"/>
              <a:t>A grant agreement is essentially a legally binding contract and grantees are obligated to use their grant funds as outlined in the agreement and to act with integrity when applying for and reporting their actual use of funds.  Grantees are also obligated to properly track the use of funds and maintain adequate supporting documentation.</a:t>
            </a:r>
            <a:r>
              <a:rPr lang="en-US" sz="1600" u="sng" dirty="0" smtClean="0"/>
              <a:t>  </a:t>
            </a:r>
          </a:p>
          <a:p>
            <a:pPr>
              <a:buClr>
                <a:schemeClr val="tx1"/>
              </a:buClr>
              <a:buFont typeface="Wingdings" pitchFamily="2" charset="2"/>
              <a:buChar char="§"/>
            </a:pPr>
            <a:endParaRPr lang="en-US" sz="1600" u="sng" dirty="0" smtClean="0"/>
          </a:p>
          <a:p>
            <a:pPr>
              <a:buClr>
                <a:schemeClr val="tx1"/>
              </a:buClr>
              <a:buFont typeface="Wingdings" pitchFamily="2" charset="2"/>
              <a:buNone/>
            </a:pPr>
            <a:r>
              <a:rPr lang="en-US" sz="1600" u="sng" dirty="0" smtClean="0"/>
              <a:t>The typical issues in this area include:</a:t>
            </a:r>
            <a:r>
              <a:rPr lang="en-US" sz="1600" dirty="0" smtClean="0"/>
              <a:t> </a:t>
            </a:r>
          </a:p>
          <a:p>
            <a:pPr lvl="1">
              <a:buClr>
                <a:schemeClr val="tx1"/>
              </a:buClr>
            </a:pPr>
            <a:r>
              <a:rPr lang="en-US" sz="1600" dirty="0" smtClean="0"/>
              <a:t>Unilaterally redirecting the use of funds in a manner different than outlined in the grant agreement. </a:t>
            </a:r>
            <a:r>
              <a:rPr lang="en-US" sz="1600" b="1" dirty="0" smtClean="0"/>
              <a:t>10% rule</a:t>
            </a:r>
            <a:r>
              <a:rPr lang="en-US" sz="1600" dirty="0"/>
              <a:t> </a:t>
            </a:r>
            <a:r>
              <a:rPr lang="en-US" sz="1600" b="1" dirty="0" smtClean="0"/>
              <a:t>for </a:t>
            </a:r>
            <a:r>
              <a:rPr lang="en-US" sz="1600" b="1" dirty="0" smtClean="0"/>
              <a:t>awards &gt; $150,000</a:t>
            </a:r>
          </a:p>
          <a:p>
            <a:pPr lvl="1">
              <a:buClr>
                <a:schemeClr val="tx1"/>
              </a:buClr>
            </a:pPr>
            <a:r>
              <a:rPr lang="en-US" sz="1600" dirty="0" smtClean="0"/>
              <a:t>Failing to adequately account for, track or support transactions such as personnel costs, contracts, </a:t>
            </a:r>
            <a:r>
              <a:rPr lang="en-US" sz="1600" b="1" dirty="0" smtClean="0"/>
              <a:t>indirect cost rates</a:t>
            </a:r>
            <a:r>
              <a:rPr lang="en-US" sz="1600" dirty="0" smtClean="0"/>
              <a:t>, matching funds, program income, or other sources of revenue.</a:t>
            </a:r>
          </a:p>
          <a:p>
            <a:pPr lvl="1">
              <a:buClr>
                <a:schemeClr val="tx1"/>
              </a:buClr>
            </a:pPr>
            <a:r>
              <a:rPr lang="en-US" sz="1600" dirty="0" smtClean="0"/>
              <a:t>Grantees must accurately represent their eligibility for funding and cannot provide false or misleading information in their application or subsequent narrative progress or financial status reports.</a:t>
            </a:r>
          </a:p>
          <a:p>
            <a:pPr>
              <a:buClr>
                <a:schemeClr val="tx1"/>
              </a:buClr>
              <a:buFont typeface="Wingdings" pitchFamily="2" charset="2"/>
              <a:buChar char="§"/>
            </a:pPr>
            <a:endParaRPr lang="en-US" sz="1600" dirty="0" smtClean="0"/>
          </a:p>
          <a:p>
            <a:pPr>
              <a:buClr>
                <a:schemeClr val="tx1"/>
              </a:buClr>
              <a:buFont typeface="Wingdings" pitchFamily="2" charset="2"/>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anose="020B0604020202020204" pitchFamily="34" charset="0"/>
                <a:cs typeface="Arial" panose="020B0604020202020204" pitchFamily="34" charset="0"/>
              </a:rPr>
              <a:t>Commingling of Funds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63040" y="1752600"/>
            <a:ext cx="6196405" cy="4572000"/>
          </a:xfrm>
        </p:spPr>
        <p:txBody>
          <a:bodyPr>
            <a:normAutofit fontScale="62500" lnSpcReduction="20000"/>
          </a:bodyPr>
          <a:lstStyle/>
          <a:p>
            <a:pPr>
              <a:buFont typeface="Wingdings" panose="05000000000000000000" pitchFamily="2" charset="2"/>
              <a:buChar char="§"/>
            </a:pPr>
            <a:r>
              <a:rPr lang="en-US" dirty="0" smtClean="0">
                <a:latin typeface="Arial" panose="020B0604020202020204" pitchFamily="34" charset="0"/>
                <a:cs typeface="Arial" panose="020B0604020202020204" pitchFamily="34" charset="0"/>
              </a:rPr>
              <a:t>The accounting </a:t>
            </a:r>
            <a:r>
              <a:rPr lang="en-US" dirty="0">
                <a:latin typeface="Arial" panose="020B0604020202020204" pitchFamily="34" charset="0"/>
                <a:cs typeface="Arial" panose="020B0604020202020204" pitchFamily="34" charset="0"/>
              </a:rPr>
              <a:t>systems of all recipients and </a:t>
            </a:r>
            <a:r>
              <a:rPr lang="en-US" dirty="0" smtClean="0">
                <a:latin typeface="Arial" panose="020B0604020202020204" pitchFamily="34" charset="0"/>
                <a:cs typeface="Arial" panose="020B0604020202020204" pitchFamily="34" charset="0"/>
              </a:rPr>
              <a:t>sub-recipients </a:t>
            </a:r>
            <a:r>
              <a:rPr lang="en-US" dirty="0">
                <a:latin typeface="Arial" panose="020B0604020202020204" pitchFamily="34" charset="0"/>
                <a:cs typeface="Arial" panose="020B0604020202020204" pitchFamily="34" charset="0"/>
              </a:rPr>
              <a:t>must ensure that agency funds are not commingled with funds from other Federal or private agencies. </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You must account for each award separately. </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Recipients and </a:t>
            </a:r>
            <a:r>
              <a:rPr lang="en-US" dirty="0" smtClean="0">
                <a:latin typeface="Arial" panose="020B0604020202020204" pitchFamily="34" charset="0"/>
                <a:cs typeface="Arial" panose="020B0604020202020204" pitchFamily="34" charset="0"/>
              </a:rPr>
              <a:t>sub-recipients </a:t>
            </a:r>
            <a:r>
              <a:rPr lang="en-US" dirty="0">
                <a:latin typeface="Arial" panose="020B0604020202020204" pitchFamily="34" charset="0"/>
                <a:cs typeface="Arial" panose="020B0604020202020204" pitchFamily="34" charset="0"/>
              </a:rPr>
              <a:t>are prohibited from commingling </a:t>
            </a:r>
            <a:r>
              <a:rPr lang="en-US" dirty="0" smtClean="0">
                <a:latin typeface="Arial" panose="020B0604020202020204" pitchFamily="34" charset="0"/>
                <a:cs typeface="Arial" panose="020B0604020202020204" pitchFamily="34" charset="0"/>
              </a:rPr>
              <a:t>funds. </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dirty="0">
                <a:latin typeface="Arial" panose="020B0604020202020204" pitchFamily="34" charset="0"/>
                <a:cs typeface="Arial" panose="020B0604020202020204" pitchFamily="34" charset="0"/>
              </a:rPr>
              <a:t>Funds specifically budgeted and/or received for one project may not be used to support another. </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All recipients and </a:t>
            </a:r>
            <a:r>
              <a:rPr lang="en-US" dirty="0" smtClean="0">
                <a:latin typeface="Arial" panose="020B0604020202020204" pitchFamily="34" charset="0"/>
                <a:cs typeface="Arial" panose="020B0604020202020204" pitchFamily="34" charset="0"/>
              </a:rPr>
              <a:t>sub-recipients </a:t>
            </a:r>
            <a:r>
              <a:rPr lang="en-US" dirty="0">
                <a:latin typeface="Arial" panose="020B0604020202020204" pitchFamily="34" charset="0"/>
                <a:cs typeface="Arial" panose="020B0604020202020204" pitchFamily="34" charset="0"/>
              </a:rPr>
              <a:t>are required to establish and maintain adequate accounting systems and financial records and to accurately account for funds awarded to them. </a:t>
            </a:r>
            <a:r>
              <a:rPr lang="en-US" dirty="0" smtClean="0">
                <a:latin typeface="Arial" panose="020B0604020202020204" pitchFamily="34" charset="0"/>
                <a:cs typeface="Arial" panose="020B0604020202020204" pitchFamily="34" charset="0"/>
              </a:rPr>
              <a:t> </a:t>
            </a:r>
          </a:p>
          <a:p>
            <a:pPr>
              <a:buFont typeface="Wingdings" panose="05000000000000000000" pitchFamily="2" charset="2"/>
              <a:buChar char="§"/>
            </a:pPr>
            <a:r>
              <a:rPr lang="en-US" b="1" dirty="0" smtClean="0">
                <a:latin typeface="Arial" panose="020B0604020202020204" pitchFamily="34" charset="0"/>
                <a:cs typeface="Arial" panose="020B0604020202020204" pitchFamily="34" charset="0"/>
              </a:rPr>
              <a:t>Separate accounts are generally not required, but not a bad idea</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88460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Risk </a:t>
            </a:r>
            <a:r>
              <a:rPr lang="en-US" b="1" dirty="0"/>
              <a:t>Mitigation</a:t>
            </a:r>
            <a:r>
              <a:rPr lang="en-US" dirty="0"/>
              <a:t/>
            </a:r>
            <a:br>
              <a:rPr lang="en-US" dirty="0"/>
            </a:br>
            <a:endParaRPr lang="en-US" dirty="0"/>
          </a:p>
        </p:txBody>
      </p:sp>
      <p:sp>
        <p:nvSpPr>
          <p:cNvPr id="3" name="Content Placeholder 2"/>
          <p:cNvSpPr>
            <a:spLocks noGrp="1"/>
          </p:cNvSpPr>
          <p:nvPr>
            <p:ph idx="1"/>
          </p:nvPr>
        </p:nvSpPr>
        <p:spPr>
          <a:xfrm>
            <a:off x="457200" y="1371600"/>
            <a:ext cx="8229600" cy="5257800"/>
          </a:xfrm>
        </p:spPr>
        <p:txBody>
          <a:bodyPr>
            <a:noAutofit/>
          </a:bodyPr>
          <a:lstStyle/>
          <a:p>
            <a:r>
              <a:rPr lang="en-US" sz="2000" dirty="0" smtClean="0"/>
              <a:t>Examine </a:t>
            </a:r>
            <a:r>
              <a:rPr lang="en-US" sz="2000" dirty="0"/>
              <a:t>your programs to identify fraud vulnerabilities. </a:t>
            </a:r>
          </a:p>
          <a:p>
            <a:pPr lvl="0"/>
            <a:r>
              <a:rPr lang="en-US" sz="2000" dirty="0" smtClean="0"/>
              <a:t>Ensure appropriate oversight (Executive Director, Board of Directors) and </a:t>
            </a:r>
            <a:r>
              <a:rPr lang="en-US" sz="2000" b="1" u="sng" dirty="0" smtClean="0"/>
              <a:t>practice professional skepticism</a:t>
            </a:r>
            <a:r>
              <a:rPr lang="en-US" sz="2000" dirty="0" smtClean="0"/>
              <a:t>. </a:t>
            </a:r>
            <a:r>
              <a:rPr lang="en-US" sz="2000" b="1" u="sng" dirty="0" smtClean="0"/>
              <a:t>Communicate</a:t>
            </a:r>
            <a:r>
              <a:rPr lang="en-US" sz="2000" dirty="0" smtClean="0"/>
              <a:t> any issues with your program office or the OIG.</a:t>
            </a:r>
            <a:endParaRPr lang="en-US" sz="2000" dirty="0"/>
          </a:p>
          <a:p>
            <a:pPr lvl="0"/>
            <a:r>
              <a:rPr lang="en-US" sz="2000" dirty="0"/>
              <a:t>Maintain a well designed and tested system of internal controls. </a:t>
            </a:r>
            <a:r>
              <a:rPr lang="en-US" sz="2000" dirty="0" smtClean="0"/>
              <a:t>Poor or no internal controls virtually assures theft will occur.</a:t>
            </a:r>
            <a:endParaRPr lang="en-US" sz="2000" dirty="0"/>
          </a:p>
          <a:p>
            <a:pPr lvl="0"/>
            <a:r>
              <a:rPr lang="en-US" sz="2000" dirty="0"/>
              <a:t>Ensure all financial or other certifications and progress reports are adequately supported with appropriate documentation and evidence.</a:t>
            </a:r>
          </a:p>
          <a:p>
            <a:pPr lvl="0"/>
            <a:r>
              <a:rPr lang="en-US" sz="2000" dirty="0"/>
              <a:t>Identify any potential conflicts of interest issues and disclose them to the appropriate officials for specific guidance and advice. Ensure everyone involved in the grant process understands the conflict of interest prohibitions.  </a:t>
            </a:r>
          </a:p>
          <a:p>
            <a:pPr lvl="0"/>
            <a:r>
              <a:rPr lang="en-US" sz="2000" dirty="0"/>
              <a:t>Ensure there is a fair, transparent and fully-documented procurement </a:t>
            </a:r>
            <a:r>
              <a:rPr lang="en-US" sz="2000" dirty="0" smtClean="0"/>
              <a:t>process, </a:t>
            </a:r>
            <a:r>
              <a:rPr lang="en-US" sz="2000" dirty="0"/>
              <a:t>especially when utilizing consultants.  Ensure the rate of pay is reasonable and justifiable and that the </a:t>
            </a:r>
            <a:r>
              <a:rPr lang="en-US" sz="2000" u="sng" dirty="0"/>
              <a:t>work product is well-defined and documented. </a:t>
            </a:r>
          </a:p>
          <a:p>
            <a:endParaRPr lang="en-US" sz="2000" dirty="0"/>
          </a:p>
        </p:txBody>
      </p:sp>
    </p:spTree>
    <p:extLst>
      <p:ext uri="{BB962C8B-B14F-4D97-AF65-F5344CB8AC3E}">
        <p14:creationId xmlns:p14="http://schemas.microsoft.com/office/powerpoint/2010/main" val="3558354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ud14 PPT_Template">
  <a:themeElements>
    <a:clrScheme name="Custom 1">
      <a:dk1>
        <a:srgbClr val="034763"/>
      </a:dk1>
      <a:lt1>
        <a:srgbClr val="FFFFFF"/>
      </a:lt1>
      <a:dk2>
        <a:srgbClr val="043444"/>
      </a:dk2>
      <a:lt2>
        <a:srgbClr val="F6E4C4"/>
      </a:lt2>
      <a:accent1>
        <a:srgbClr val="207295"/>
      </a:accent1>
      <a:accent2>
        <a:srgbClr val="003849"/>
      </a:accent2>
      <a:accent3>
        <a:srgbClr val="D79448"/>
      </a:accent3>
      <a:accent4>
        <a:srgbClr val="BB751C"/>
      </a:accent4>
      <a:accent5>
        <a:srgbClr val="CB372E"/>
      </a:accent5>
      <a:accent6>
        <a:srgbClr val="778630"/>
      </a:accent6>
      <a:hlink>
        <a:srgbClr val="7A8C20"/>
      </a:hlink>
      <a:folHlink>
        <a:srgbClr val="4A4C11"/>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7706</TotalTime>
  <Words>2160</Words>
  <Application>Microsoft Office PowerPoint</Application>
  <PresentationFormat>On-screen Show (4:3)</PresentationFormat>
  <Paragraphs>184</Paragraphs>
  <Slides>17</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Arial Black</vt:lpstr>
      <vt:lpstr>Calibri</vt:lpstr>
      <vt:lpstr>Courier New</vt:lpstr>
      <vt:lpstr>Rockwell Extra Bold</vt:lpstr>
      <vt:lpstr>Wingdings</vt:lpstr>
      <vt:lpstr>Fraud14 PPT_Template</vt:lpstr>
      <vt:lpstr>Office Theme</vt:lpstr>
      <vt:lpstr>U.S. DEPARTMENT OF JUSTICE  OFFICE OF THE INSPECTOR GENERAL</vt:lpstr>
      <vt:lpstr>Grants vs. Contracts</vt:lpstr>
      <vt:lpstr>What is Grant Fraud?</vt:lpstr>
      <vt:lpstr>PowerPoint Presentation</vt:lpstr>
      <vt:lpstr>The government audits 100% of draw down requests and verifies every month that all grantee spending is allowable and within approved budget categories.</vt:lpstr>
      <vt:lpstr>Conflicts of Interest / Procurement Process Issues</vt:lpstr>
      <vt:lpstr>“Lying” or Failing to Support</vt:lpstr>
      <vt:lpstr>Commingling of Funds</vt:lpstr>
      <vt:lpstr> Risk Mitigation </vt:lpstr>
      <vt:lpstr>A grantee that hires a consultant should clearly document answers to what five key questions?</vt:lpstr>
      <vt:lpstr>PowerPoint Presentation</vt:lpstr>
      <vt:lpstr>PowerPoint Presentation</vt:lpstr>
      <vt:lpstr>PowerPoint Presentation</vt:lpstr>
      <vt:lpstr>Grant Guidance</vt:lpstr>
      <vt:lpstr>PowerPoint Presentation</vt:lpstr>
      <vt:lpstr>National Defense Authorization Act of 2013 (NDAA)</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JUSTICE  OFFICE OF THE INSPECTOR GENERAL FRAUD DETECTION OFFICE</dc:title>
  <dc:creator>mchawaga</dc:creator>
  <cp:lastModifiedBy>Thompson, Greg P. (OIG)</cp:lastModifiedBy>
  <cp:revision>272</cp:revision>
  <cp:lastPrinted>2017-03-27T15:11:29Z</cp:lastPrinted>
  <dcterms:created xsi:type="dcterms:W3CDTF">2010-04-26T15:52:15Z</dcterms:created>
  <dcterms:modified xsi:type="dcterms:W3CDTF">2020-01-23T15:07:01Z</dcterms:modified>
</cp:coreProperties>
</file>